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8.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50" r:id="rId5"/>
    <p:sldMasterId id="2147483957" r:id="rId6"/>
    <p:sldMasterId id="2147483970" r:id="rId7"/>
    <p:sldMasterId id="2147483987" r:id="rId8"/>
    <p:sldMasterId id="2147484005" r:id="rId9"/>
    <p:sldMasterId id="2147484023" r:id="rId10"/>
  </p:sldMasterIdLst>
  <p:notesMasterIdLst>
    <p:notesMasterId r:id="rId35"/>
  </p:notesMasterIdLst>
  <p:handoutMasterIdLst>
    <p:handoutMasterId r:id="rId36"/>
  </p:handoutMasterIdLst>
  <p:sldIdLst>
    <p:sldId id="256" r:id="rId11"/>
    <p:sldId id="4067" r:id="rId12"/>
    <p:sldId id="4070" r:id="rId13"/>
    <p:sldId id="331" r:id="rId14"/>
    <p:sldId id="4068" r:id="rId15"/>
    <p:sldId id="16157" r:id="rId16"/>
    <p:sldId id="16158" r:id="rId17"/>
    <p:sldId id="4079" r:id="rId18"/>
    <p:sldId id="343" r:id="rId19"/>
    <p:sldId id="279" r:id="rId20"/>
    <p:sldId id="16163" r:id="rId21"/>
    <p:sldId id="16164" r:id="rId22"/>
    <p:sldId id="16165" r:id="rId23"/>
    <p:sldId id="16156" r:id="rId24"/>
    <p:sldId id="718" r:id="rId25"/>
    <p:sldId id="16166" r:id="rId26"/>
    <p:sldId id="16167" r:id="rId27"/>
    <p:sldId id="454" r:id="rId28"/>
    <p:sldId id="16155" r:id="rId29"/>
    <p:sldId id="726" r:id="rId30"/>
    <p:sldId id="16169" r:id="rId31"/>
    <p:sldId id="16170" r:id="rId32"/>
    <p:sldId id="16171" r:id="rId33"/>
    <p:sldId id="16168" r:id="rId34"/>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CFF6"/>
    <a:srgbClr val="003249"/>
    <a:srgbClr val="053249"/>
    <a:srgbClr val="8197A6"/>
    <a:srgbClr val="F1666A"/>
    <a:srgbClr val="D9D9D9"/>
    <a:srgbClr val="335E6F"/>
    <a:srgbClr val="00619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3" d="100"/>
          <a:sy n="163" d="100"/>
        </p:scale>
        <p:origin x="2388" y="438"/>
      </p:cViewPr>
      <p:guideLst>
        <p:guide orient="horz" pos="2160"/>
        <p:guide pos="385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ven Wittig" userId="0a344dd2-0815-4d4c-bd11-d5e61e1901d4" providerId="ADAL" clId="{E2147F5C-D5BB-457A-95CA-DF24A6C8BF04}"/>
    <pc:docChg chg="undo custSel addSld delSld modSld sldOrd">
      <pc:chgData name="Sven Wittig" userId="0a344dd2-0815-4d4c-bd11-d5e61e1901d4" providerId="ADAL" clId="{E2147F5C-D5BB-457A-95CA-DF24A6C8BF04}" dt="2024-09-18T12:52:30.229" v="3371"/>
      <pc:docMkLst>
        <pc:docMk/>
      </pc:docMkLst>
      <pc:sldChg chg="modSp mod">
        <pc:chgData name="Sven Wittig" userId="0a344dd2-0815-4d4c-bd11-d5e61e1901d4" providerId="ADAL" clId="{E2147F5C-D5BB-457A-95CA-DF24A6C8BF04}" dt="2024-09-18T12:19:39.370" v="3357" actId="1076"/>
        <pc:sldMkLst>
          <pc:docMk/>
          <pc:sldMk cId="0" sldId="256"/>
        </pc:sldMkLst>
        <pc:spChg chg="mod">
          <ac:chgData name="Sven Wittig" userId="0a344dd2-0815-4d4c-bd11-d5e61e1901d4" providerId="ADAL" clId="{E2147F5C-D5BB-457A-95CA-DF24A6C8BF04}" dt="2024-09-18T08:21:43.022" v="121" actId="20577"/>
          <ac:spMkLst>
            <pc:docMk/>
            <pc:sldMk cId="0" sldId="256"/>
            <ac:spMk id="4" creationId="{00000000-0000-0000-0000-000000000000}"/>
          </ac:spMkLst>
        </pc:spChg>
        <pc:spChg chg="mod">
          <ac:chgData name="Sven Wittig" userId="0a344dd2-0815-4d4c-bd11-d5e61e1901d4" providerId="ADAL" clId="{E2147F5C-D5BB-457A-95CA-DF24A6C8BF04}" dt="2024-09-18T12:19:39.370" v="3357" actId="1076"/>
          <ac:spMkLst>
            <pc:docMk/>
            <pc:sldMk cId="0" sldId="256"/>
            <ac:spMk id="14" creationId="{4B26942A-1CD5-7579-A65F-4F517489A915}"/>
          </ac:spMkLst>
        </pc:spChg>
      </pc:sldChg>
      <pc:sldChg chg="del">
        <pc:chgData name="Sven Wittig" userId="0a344dd2-0815-4d4c-bd11-d5e61e1901d4" providerId="ADAL" clId="{E2147F5C-D5BB-457A-95CA-DF24A6C8BF04}" dt="2024-09-18T12:22:42.599" v="3358" actId="47"/>
        <pc:sldMkLst>
          <pc:docMk/>
          <pc:sldMk cId="760673061" sldId="257"/>
        </pc:sldMkLst>
      </pc:sldChg>
      <pc:sldChg chg="del">
        <pc:chgData name="Sven Wittig" userId="0a344dd2-0815-4d4c-bd11-d5e61e1901d4" providerId="ADAL" clId="{E2147F5C-D5BB-457A-95CA-DF24A6C8BF04}" dt="2024-09-18T12:22:42.599" v="3358" actId="47"/>
        <pc:sldMkLst>
          <pc:docMk/>
          <pc:sldMk cId="3226492026" sldId="258"/>
        </pc:sldMkLst>
      </pc:sldChg>
      <pc:sldChg chg="del">
        <pc:chgData name="Sven Wittig" userId="0a344dd2-0815-4d4c-bd11-d5e61e1901d4" providerId="ADAL" clId="{E2147F5C-D5BB-457A-95CA-DF24A6C8BF04}" dt="2024-09-18T12:22:42.599" v="3358" actId="47"/>
        <pc:sldMkLst>
          <pc:docMk/>
          <pc:sldMk cId="3591327797" sldId="262"/>
        </pc:sldMkLst>
      </pc:sldChg>
      <pc:sldChg chg="del">
        <pc:chgData name="Sven Wittig" userId="0a344dd2-0815-4d4c-bd11-d5e61e1901d4" providerId="ADAL" clId="{E2147F5C-D5BB-457A-95CA-DF24A6C8BF04}" dt="2024-09-18T12:22:42.599" v="3358" actId="47"/>
        <pc:sldMkLst>
          <pc:docMk/>
          <pc:sldMk cId="3048365399" sldId="341"/>
        </pc:sldMkLst>
      </pc:sldChg>
      <pc:sldChg chg="ord">
        <pc:chgData name="Sven Wittig" userId="0a344dd2-0815-4d4c-bd11-d5e61e1901d4" providerId="ADAL" clId="{E2147F5C-D5BB-457A-95CA-DF24A6C8BF04}" dt="2024-09-18T09:43:58.625" v="2634"/>
        <pc:sldMkLst>
          <pc:docMk/>
          <pc:sldMk cId="3058408192" sldId="726"/>
        </pc:sldMkLst>
      </pc:sldChg>
      <pc:sldChg chg="modSp mod">
        <pc:chgData name="Sven Wittig" userId="0a344dd2-0815-4d4c-bd11-d5e61e1901d4" providerId="ADAL" clId="{E2147F5C-D5BB-457A-95CA-DF24A6C8BF04}" dt="2024-09-18T12:18:55.982" v="3356" actId="108"/>
        <pc:sldMkLst>
          <pc:docMk/>
          <pc:sldMk cId="2982391414" sldId="16155"/>
        </pc:sldMkLst>
        <pc:spChg chg="mod">
          <ac:chgData name="Sven Wittig" userId="0a344dd2-0815-4d4c-bd11-d5e61e1901d4" providerId="ADAL" clId="{E2147F5C-D5BB-457A-95CA-DF24A6C8BF04}" dt="2024-09-18T12:18:55.982" v="3356" actId="108"/>
          <ac:spMkLst>
            <pc:docMk/>
            <pc:sldMk cId="2982391414" sldId="16155"/>
            <ac:spMk id="5" creationId="{8DC11F63-CE18-D34F-A773-4F1A7E8C3103}"/>
          </ac:spMkLst>
        </pc:spChg>
        <pc:spChg chg="mod">
          <ac:chgData name="Sven Wittig" userId="0a344dd2-0815-4d4c-bd11-d5e61e1901d4" providerId="ADAL" clId="{E2147F5C-D5BB-457A-95CA-DF24A6C8BF04}" dt="2024-09-18T12:18:50.716" v="3355" actId="108"/>
          <ac:spMkLst>
            <pc:docMk/>
            <pc:sldMk cId="2982391414" sldId="16155"/>
            <ac:spMk id="7" creationId="{0E77E772-6AE4-43AD-F210-23AC0C1A7D7E}"/>
          </ac:spMkLst>
        </pc:spChg>
        <pc:spChg chg="mod">
          <ac:chgData name="Sven Wittig" userId="0a344dd2-0815-4d4c-bd11-d5e61e1901d4" providerId="ADAL" clId="{E2147F5C-D5BB-457A-95CA-DF24A6C8BF04}" dt="2024-09-18T09:20:42.593" v="1690" actId="14861"/>
          <ac:spMkLst>
            <pc:docMk/>
            <pc:sldMk cId="2982391414" sldId="16155"/>
            <ac:spMk id="8" creationId="{733B1F41-563A-EC40-8FAC-D85985F89F1F}"/>
          </ac:spMkLst>
        </pc:spChg>
        <pc:spChg chg="mod">
          <ac:chgData name="Sven Wittig" userId="0a344dd2-0815-4d4c-bd11-d5e61e1901d4" providerId="ADAL" clId="{E2147F5C-D5BB-457A-95CA-DF24A6C8BF04}" dt="2024-09-18T08:25:38.765" v="289" actId="14861"/>
          <ac:spMkLst>
            <pc:docMk/>
            <pc:sldMk cId="2982391414" sldId="16155"/>
            <ac:spMk id="12" creationId="{60A450ED-2740-0690-1E22-0DD8978A8BC6}"/>
          </ac:spMkLst>
        </pc:spChg>
        <pc:spChg chg="mod">
          <ac:chgData name="Sven Wittig" userId="0a344dd2-0815-4d4c-bd11-d5e61e1901d4" providerId="ADAL" clId="{E2147F5C-D5BB-457A-95CA-DF24A6C8BF04}" dt="2024-09-18T09:20:07.300" v="1587" actId="108"/>
          <ac:spMkLst>
            <pc:docMk/>
            <pc:sldMk cId="2982391414" sldId="16155"/>
            <ac:spMk id="17" creationId="{724189D4-BB0F-4DA0-2B0E-BEB183AA279E}"/>
          </ac:spMkLst>
        </pc:spChg>
      </pc:sldChg>
      <pc:sldChg chg="del">
        <pc:chgData name="Sven Wittig" userId="0a344dd2-0815-4d4c-bd11-d5e61e1901d4" providerId="ADAL" clId="{E2147F5C-D5BB-457A-95CA-DF24A6C8BF04}" dt="2024-09-18T12:22:42.599" v="3358" actId="47"/>
        <pc:sldMkLst>
          <pc:docMk/>
          <pc:sldMk cId="1823953309" sldId="16159"/>
        </pc:sldMkLst>
      </pc:sldChg>
      <pc:sldChg chg="addSp delSp modSp add mod delAnim">
        <pc:chgData name="Sven Wittig" userId="0a344dd2-0815-4d4c-bd11-d5e61e1901d4" providerId="ADAL" clId="{E2147F5C-D5BB-457A-95CA-DF24A6C8BF04}" dt="2024-09-18T12:52:30.229" v="3371"/>
        <pc:sldMkLst>
          <pc:docMk/>
          <pc:sldMk cId="2053648082" sldId="16169"/>
        </pc:sldMkLst>
        <pc:spChg chg="mod">
          <ac:chgData name="Sven Wittig" userId="0a344dd2-0815-4d4c-bd11-d5e61e1901d4" providerId="ADAL" clId="{E2147F5C-D5BB-457A-95CA-DF24A6C8BF04}" dt="2024-09-18T12:52:00.989" v="3359" actId="20577"/>
          <ac:spMkLst>
            <pc:docMk/>
            <pc:sldMk cId="2053648082" sldId="16169"/>
            <ac:spMk id="2" creationId="{780765D7-88A8-1580-E012-A188F79C7AB1}"/>
          </ac:spMkLst>
        </pc:spChg>
        <pc:spChg chg="del">
          <ac:chgData name="Sven Wittig" userId="0a344dd2-0815-4d4c-bd11-d5e61e1901d4" providerId="ADAL" clId="{E2147F5C-D5BB-457A-95CA-DF24A6C8BF04}" dt="2024-09-18T08:19:59.693" v="37" actId="478"/>
          <ac:spMkLst>
            <pc:docMk/>
            <pc:sldMk cId="2053648082" sldId="16169"/>
            <ac:spMk id="6" creationId="{41222E2B-809C-BD82-F89A-62EFF73FA086}"/>
          </ac:spMkLst>
        </pc:spChg>
        <pc:spChg chg="del">
          <ac:chgData name="Sven Wittig" userId="0a344dd2-0815-4d4c-bd11-d5e61e1901d4" providerId="ADAL" clId="{E2147F5C-D5BB-457A-95CA-DF24A6C8BF04}" dt="2024-09-18T08:20:06.856" v="40" actId="478"/>
          <ac:spMkLst>
            <pc:docMk/>
            <pc:sldMk cId="2053648082" sldId="16169"/>
            <ac:spMk id="11" creationId="{E43B00D4-9367-D1FF-947B-B31BFFE61F38}"/>
          </ac:spMkLst>
        </pc:spChg>
        <pc:spChg chg="del">
          <ac:chgData name="Sven Wittig" userId="0a344dd2-0815-4d4c-bd11-d5e61e1901d4" providerId="ADAL" clId="{E2147F5C-D5BB-457A-95CA-DF24A6C8BF04}" dt="2024-09-18T08:20:01.939" v="39" actId="478"/>
          <ac:spMkLst>
            <pc:docMk/>
            <pc:sldMk cId="2053648082" sldId="16169"/>
            <ac:spMk id="14" creationId="{87BF77FF-9A0B-DD66-80D9-94030FCB9E16}"/>
          </ac:spMkLst>
        </pc:spChg>
        <pc:spChg chg="add mod">
          <ac:chgData name="Sven Wittig" userId="0a344dd2-0815-4d4c-bd11-d5e61e1901d4" providerId="ADAL" clId="{E2147F5C-D5BB-457A-95CA-DF24A6C8BF04}" dt="2024-09-18T09:12:17.177" v="1479" actId="20577"/>
          <ac:spMkLst>
            <pc:docMk/>
            <pc:sldMk cId="2053648082" sldId="16169"/>
            <ac:spMk id="18" creationId="{1D738BF2-DCEF-0CBF-356E-9A6B4054EFE9}"/>
          </ac:spMkLst>
        </pc:spChg>
        <pc:spChg chg="add mod">
          <ac:chgData name="Sven Wittig" userId="0a344dd2-0815-4d4c-bd11-d5e61e1901d4" providerId="ADAL" clId="{E2147F5C-D5BB-457A-95CA-DF24A6C8BF04}" dt="2024-09-18T08:51:02.977" v="974" actId="20577"/>
          <ac:spMkLst>
            <pc:docMk/>
            <pc:sldMk cId="2053648082" sldId="16169"/>
            <ac:spMk id="21" creationId="{A62DD4E3-E601-EE30-F9DA-9FE75E181F58}"/>
          </ac:spMkLst>
        </pc:spChg>
        <pc:spChg chg="add del">
          <ac:chgData name="Sven Wittig" userId="0a344dd2-0815-4d4c-bd11-d5e61e1901d4" providerId="ADAL" clId="{E2147F5C-D5BB-457A-95CA-DF24A6C8BF04}" dt="2024-09-18T08:30:02.358" v="587" actId="478"/>
          <ac:spMkLst>
            <pc:docMk/>
            <pc:sldMk cId="2053648082" sldId="16169"/>
            <ac:spMk id="22" creationId="{478E7936-8A50-9815-12D5-2430CFDCEDCA}"/>
          </ac:spMkLst>
        </pc:spChg>
        <pc:spChg chg="add mod">
          <ac:chgData name="Sven Wittig" userId="0a344dd2-0815-4d4c-bd11-d5e61e1901d4" providerId="ADAL" clId="{E2147F5C-D5BB-457A-95CA-DF24A6C8BF04}" dt="2024-09-18T12:52:26.316" v="3370" actId="20577"/>
          <ac:spMkLst>
            <pc:docMk/>
            <pc:sldMk cId="2053648082" sldId="16169"/>
            <ac:spMk id="25" creationId="{3F385A78-07FE-2EE4-8B33-9C59E25B684E}"/>
          </ac:spMkLst>
        </pc:spChg>
        <pc:spChg chg="add mod">
          <ac:chgData name="Sven Wittig" userId="0a344dd2-0815-4d4c-bd11-d5e61e1901d4" providerId="ADAL" clId="{E2147F5C-D5BB-457A-95CA-DF24A6C8BF04}" dt="2024-09-18T12:52:30.229" v="3371"/>
          <ac:spMkLst>
            <pc:docMk/>
            <pc:sldMk cId="2053648082" sldId="16169"/>
            <ac:spMk id="26" creationId="{A61C2B8D-9080-D74E-9878-C88B9067F6F5}"/>
          </ac:spMkLst>
        </pc:spChg>
        <pc:spChg chg="add del mod">
          <ac:chgData name="Sven Wittig" userId="0a344dd2-0815-4d4c-bd11-d5e61e1901d4" providerId="ADAL" clId="{E2147F5C-D5BB-457A-95CA-DF24A6C8BF04}" dt="2024-09-18T08:34:37.247" v="864"/>
          <ac:spMkLst>
            <pc:docMk/>
            <pc:sldMk cId="2053648082" sldId="16169"/>
            <ac:spMk id="27" creationId="{3B6EA0A8-F070-9D4B-7901-9CDECAD2E176}"/>
          </ac:spMkLst>
        </pc:spChg>
        <pc:spChg chg="add mod">
          <ac:chgData name="Sven Wittig" userId="0a344dd2-0815-4d4c-bd11-d5e61e1901d4" providerId="ADAL" clId="{E2147F5C-D5BB-457A-95CA-DF24A6C8BF04}" dt="2024-09-18T08:46:59.826" v="948" actId="1076"/>
          <ac:spMkLst>
            <pc:docMk/>
            <pc:sldMk cId="2053648082" sldId="16169"/>
            <ac:spMk id="32" creationId="{1951E4FB-6FC4-980B-A003-A200F3963C2D}"/>
          </ac:spMkLst>
        </pc:spChg>
        <pc:spChg chg="add del">
          <ac:chgData name="Sven Wittig" userId="0a344dd2-0815-4d4c-bd11-d5e61e1901d4" providerId="ADAL" clId="{E2147F5C-D5BB-457A-95CA-DF24A6C8BF04}" dt="2024-09-18T08:50:24.643" v="966" actId="478"/>
          <ac:spMkLst>
            <pc:docMk/>
            <pc:sldMk cId="2053648082" sldId="16169"/>
            <ac:spMk id="33" creationId="{6447D9DE-0E8E-49F9-EA7F-F4238162953E}"/>
          </ac:spMkLst>
        </pc:spChg>
        <pc:spChg chg="add mod">
          <ac:chgData name="Sven Wittig" userId="0a344dd2-0815-4d4c-bd11-d5e61e1901d4" providerId="ADAL" clId="{E2147F5C-D5BB-457A-95CA-DF24A6C8BF04}" dt="2024-09-18T09:35:04.355" v="2552" actId="20577"/>
          <ac:spMkLst>
            <pc:docMk/>
            <pc:sldMk cId="2053648082" sldId="16169"/>
            <ac:spMk id="40" creationId="{B5623210-ECF5-C335-1D37-9546E22374FD}"/>
          </ac:spMkLst>
        </pc:spChg>
        <pc:spChg chg="add mod">
          <ac:chgData name="Sven Wittig" userId="0a344dd2-0815-4d4c-bd11-d5e61e1901d4" providerId="ADAL" clId="{E2147F5C-D5BB-457A-95CA-DF24A6C8BF04}" dt="2024-09-18T09:34:45.205" v="2531" actId="1076"/>
          <ac:spMkLst>
            <pc:docMk/>
            <pc:sldMk cId="2053648082" sldId="16169"/>
            <ac:spMk id="41" creationId="{D975C092-15B4-E61E-C7C5-7DC6704F10C2}"/>
          </ac:spMkLst>
        </pc:spChg>
        <pc:grpChg chg="del">
          <ac:chgData name="Sven Wittig" userId="0a344dd2-0815-4d4c-bd11-d5e61e1901d4" providerId="ADAL" clId="{E2147F5C-D5BB-457A-95CA-DF24A6C8BF04}" dt="2024-09-18T08:20:06.856" v="40" actId="478"/>
          <ac:grpSpMkLst>
            <pc:docMk/>
            <pc:sldMk cId="2053648082" sldId="16169"/>
            <ac:grpSpMk id="4" creationId="{6E7F4A1E-D5AA-F186-609F-E0B977AE09DA}"/>
          </ac:grpSpMkLst>
        </pc:grpChg>
        <pc:grpChg chg="del">
          <ac:chgData name="Sven Wittig" userId="0a344dd2-0815-4d4c-bd11-d5e61e1901d4" providerId="ADAL" clId="{E2147F5C-D5BB-457A-95CA-DF24A6C8BF04}" dt="2024-09-18T08:20:00.734" v="38" actId="478"/>
          <ac:grpSpMkLst>
            <pc:docMk/>
            <pc:sldMk cId="2053648082" sldId="16169"/>
            <ac:grpSpMk id="10" creationId="{8980946E-A2F1-96EC-C7D4-C2C3C1C545DA}"/>
          </ac:grpSpMkLst>
        </pc:grpChg>
        <pc:grpChg chg="del">
          <ac:chgData name="Sven Wittig" userId="0a344dd2-0815-4d4c-bd11-d5e61e1901d4" providerId="ADAL" clId="{E2147F5C-D5BB-457A-95CA-DF24A6C8BF04}" dt="2024-09-18T08:19:57.938" v="36" actId="478"/>
          <ac:grpSpMkLst>
            <pc:docMk/>
            <pc:sldMk cId="2053648082" sldId="16169"/>
            <ac:grpSpMk id="16" creationId="{D07F59C9-7451-7D52-60E5-8C5562E8D9FF}"/>
          </ac:grpSpMkLst>
        </pc:grpChg>
        <pc:cxnChg chg="add mod">
          <ac:chgData name="Sven Wittig" userId="0a344dd2-0815-4d4c-bd11-d5e61e1901d4" providerId="ADAL" clId="{E2147F5C-D5BB-457A-95CA-DF24A6C8BF04}" dt="2024-09-18T08:50:58.588" v="971" actId="1076"/>
          <ac:cxnSpMkLst>
            <pc:docMk/>
            <pc:sldMk cId="2053648082" sldId="16169"/>
            <ac:cxnSpMk id="35" creationId="{FE5D1D9D-1CE5-A467-A84E-4A2A986A14C3}"/>
          </ac:cxnSpMkLst>
        </pc:cxnChg>
        <pc:cxnChg chg="add mod">
          <ac:chgData name="Sven Wittig" userId="0a344dd2-0815-4d4c-bd11-d5e61e1901d4" providerId="ADAL" clId="{E2147F5C-D5BB-457A-95CA-DF24A6C8BF04}" dt="2024-09-18T09:15:15.893" v="1543" actId="14100"/>
          <ac:cxnSpMkLst>
            <pc:docMk/>
            <pc:sldMk cId="2053648082" sldId="16169"/>
            <ac:cxnSpMk id="37" creationId="{B8F4E75E-0B92-51E0-0B5B-EBD3ED55D6E1}"/>
          </ac:cxnSpMkLst>
        </pc:cxnChg>
      </pc:sldChg>
      <pc:sldChg chg="addSp delSp modSp add mod">
        <pc:chgData name="Sven Wittig" userId="0a344dd2-0815-4d4c-bd11-d5e61e1901d4" providerId="ADAL" clId="{E2147F5C-D5BB-457A-95CA-DF24A6C8BF04}" dt="2024-09-18T12:52:04.861" v="3362" actId="20577"/>
        <pc:sldMkLst>
          <pc:docMk/>
          <pc:sldMk cId="1592526016" sldId="16170"/>
        </pc:sldMkLst>
        <pc:spChg chg="mod">
          <ac:chgData name="Sven Wittig" userId="0a344dd2-0815-4d4c-bd11-d5e61e1901d4" providerId="ADAL" clId="{E2147F5C-D5BB-457A-95CA-DF24A6C8BF04}" dt="2024-09-18T12:52:04.861" v="3362" actId="20577"/>
          <ac:spMkLst>
            <pc:docMk/>
            <pc:sldMk cId="1592526016" sldId="16170"/>
            <ac:spMk id="2" creationId="{780765D7-88A8-1580-E012-A188F79C7AB1}"/>
          </ac:spMkLst>
        </pc:spChg>
        <pc:spChg chg="add del mod">
          <ac:chgData name="Sven Wittig" userId="0a344dd2-0815-4d4c-bd11-d5e61e1901d4" providerId="ADAL" clId="{E2147F5C-D5BB-457A-95CA-DF24A6C8BF04}" dt="2024-09-18T09:46:24.377" v="2734" actId="478"/>
          <ac:spMkLst>
            <pc:docMk/>
            <pc:sldMk cId="1592526016" sldId="16170"/>
            <ac:spMk id="3" creationId="{E1FFCA69-3C45-D844-362A-CD759DC11EB5}"/>
          </ac:spMkLst>
        </pc:spChg>
        <pc:spChg chg="add del mod">
          <ac:chgData name="Sven Wittig" userId="0a344dd2-0815-4d4c-bd11-d5e61e1901d4" providerId="ADAL" clId="{E2147F5C-D5BB-457A-95CA-DF24A6C8BF04}" dt="2024-09-18T09:46:24.377" v="2734" actId="478"/>
          <ac:spMkLst>
            <pc:docMk/>
            <pc:sldMk cId="1592526016" sldId="16170"/>
            <ac:spMk id="4" creationId="{467AD5B8-7280-7D94-CB3F-38D58804D382}"/>
          </ac:spMkLst>
        </pc:spChg>
        <pc:spChg chg="add del mod">
          <ac:chgData name="Sven Wittig" userId="0a344dd2-0815-4d4c-bd11-d5e61e1901d4" providerId="ADAL" clId="{E2147F5C-D5BB-457A-95CA-DF24A6C8BF04}" dt="2024-09-18T09:46:24.377" v="2734" actId="478"/>
          <ac:spMkLst>
            <pc:docMk/>
            <pc:sldMk cId="1592526016" sldId="16170"/>
            <ac:spMk id="5" creationId="{42E93714-65A2-9239-7D9C-9B69EE3FDCEE}"/>
          </ac:spMkLst>
        </pc:spChg>
        <pc:spChg chg="add del mod">
          <ac:chgData name="Sven Wittig" userId="0a344dd2-0815-4d4c-bd11-d5e61e1901d4" providerId="ADAL" clId="{E2147F5C-D5BB-457A-95CA-DF24A6C8BF04}" dt="2024-09-18T09:46:24.377" v="2734" actId="478"/>
          <ac:spMkLst>
            <pc:docMk/>
            <pc:sldMk cId="1592526016" sldId="16170"/>
            <ac:spMk id="6" creationId="{2DCCBA92-4BCF-A73B-F474-461EC9ABD842}"/>
          </ac:spMkLst>
        </pc:spChg>
        <pc:spChg chg="add del mod">
          <ac:chgData name="Sven Wittig" userId="0a344dd2-0815-4d4c-bd11-d5e61e1901d4" providerId="ADAL" clId="{E2147F5C-D5BB-457A-95CA-DF24A6C8BF04}" dt="2024-09-18T09:46:24.377" v="2734" actId="478"/>
          <ac:spMkLst>
            <pc:docMk/>
            <pc:sldMk cId="1592526016" sldId="16170"/>
            <ac:spMk id="7" creationId="{36EB0519-E833-5142-FD88-DE7C425E0016}"/>
          </ac:spMkLst>
        </pc:spChg>
        <pc:spChg chg="add del mod">
          <ac:chgData name="Sven Wittig" userId="0a344dd2-0815-4d4c-bd11-d5e61e1901d4" providerId="ADAL" clId="{E2147F5C-D5BB-457A-95CA-DF24A6C8BF04}" dt="2024-09-18T09:46:24.377" v="2734" actId="478"/>
          <ac:spMkLst>
            <pc:docMk/>
            <pc:sldMk cId="1592526016" sldId="16170"/>
            <ac:spMk id="8" creationId="{550ADAB3-E529-8F63-E944-C87F723C6B80}"/>
          </ac:spMkLst>
        </pc:spChg>
        <pc:spChg chg="add del mod">
          <ac:chgData name="Sven Wittig" userId="0a344dd2-0815-4d4c-bd11-d5e61e1901d4" providerId="ADAL" clId="{E2147F5C-D5BB-457A-95CA-DF24A6C8BF04}" dt="2024-09-18T09:46:24.377" v="2734" actId="478"/>
          <ac:spMkLst>
            <pc:docMk/>
            <pc:sldMk cId="1592526016" sldId="16170"/>
            <ac:spMk id="9" creationId="{DD72FD94-07E3-0715-4179-FECCACF89F2E}"/>
          </ac:spMkLst>
        </pc:spChg>
        <pc:spChg chg="mod">
          <ac:chgData name="Sven Wittig" userId="0a344dd2-0815-4d4c-bd11-d5e61e1901d4" providerId="ADAL" clId="{E2147F5C-D5BB-457A-95CA-DF24A6C8BF04}" dt="2024-09-18T10:57:51.484" v="3334" actId="1076"/>
          <ac:spMkLst>
            <pc:docMk/>
            <pc:sldMk cId="1592526016" sldId="16170"/>
            <ac:spMk id="18" creationId="{1D738BF2-DCEF-0CBF-356E-9A6B4054EFE9}"/>
          </ac:spMkLst>
        </pc:spChg>
      </pc:sldChg>
      <pc:sldChg chg="addSp delSp modSp add mod">
        <pc:chgData name="Sven Wittig" userId="0a344dd2-0815-4d4c-bd11-d5e61e1901d4" providerId="ADAL" clId="{E2147F5C-D5BB-457A-95CA-DF24A6C8BF04}" dt="2024-09-18T12:18:26.992" v="3354" actId="20577"/>
        <pc:sldMkLst>
          <pc:docMk/>
          <pc:sldMk cId="841314699" sldId="16171"/>
        </pc:sldMkLst>
        <pc:spChg chg="mod">
          <ac:chgData name="Sven Wittig" userId="0a344dd2-0815-4d4c-bd11-d5e61e1901d4" providerId="ADAL" clId="{E2147F5C-D5BB-457A-95CA-DF24A6C8BF04}" dt="2024-09-18T10:38:02" v="3273" actId="1076"/>
          <ac:spMkLst>
            <pc:docMk/>
            <pc:sldMk cId="841314699" sldId="16171"/>
            <ac:spMk id="3" creationId="{E1FFCA69-3C45-D844-362A-CD759DC11EB5}"/>
          </ac:spMkLst>
        </pc:spChg>
        <pc:spChg chg="mod">
          <ac:chgData name="Sven Wittig" userId="0a344dd2-0815-4d4c-bd11-d5e61e1901d4" providerId="ADAL" clId="{E2147F5C-D5BB-457A-95CA-DF24A6C8BF04}" dt="2024-09-18T10:38:02" v="3273" actId="1076"/>
          <ac:spMkLst>
            <pc:docMk/>
            <pc:sldMk cId="841314699" sldId="16171"/>
            <ac:spMk id="4" creationId="{467AD5B8-7280-7D94-CB3F-38D58804D382}"/>
          </ac:spMkLst>
        </pc:spChg>
        <pc:spChg chg="mod">
          <ac:chgData name="Sven Wittig" userId="0a344dd2-0815-4d4c-bd11-d5e61e1901d4" providerId="ADAL" clId="{E2147F5C-D5BB-457A-95CA-DF24A6C8BF04}" dt="2024-09-18T10:41:32.456" v="3289" actId="1076"/>
          <ac:spMkLst>
            <pc:docMk/>
            <pc:sldMk cId="841314699" sldId="16171"/>
            <ac:spMk id="5" creationId="{42E93714-65A2-9239-7D9C-9B69EE3FDCEE}"/>
          </ac:spMkLst>
        </pc:spChg>
        <pc:spChg chg="mod">
          <ac:chgData name="Sven Wittig" userId="0a344dd2-0815-4d4c-bd11-d5e61e1901d4" providerId="ADAL" clId="{E2147F5C-D5BB-457A-95CA-DF24A6C8BF04}" dt="2024-09-18T10:58:23.970" v="3338" actId="20577"/>
          <ac:spMkLst>
            <pc:docMk/>
            <pc:sldMk cId="841314699" sldId="16171"/>
            <ac:spMk id="6" creationId="{2DCCBA92-4BCF-A73B-F474-461EC9ABD842}"/>
          </ac:spMkLst>
        </pc:spChg>
        <pc:spChg chg="mod">
          <ac:chgData name="Sven Wittig" userId="0a344dd2-0815-4d4c-bd11-d5e61e1901d4" providerId="ADAL" clId="{E2147F5C-D5BB-457A-95CA-DF24A6C8BF04}" dt="2024-09-18T10:38:07.627" v="3274" actId="1076"/>
          <ac:spMkLst>
            <pc:docMk/>
            <pc:sldMk cId="841314699" sldId="16171"/>
            <ac:spMk id="7" creationId="{36EB0519-E833-5142-FD88-DE7C425E0016}"/>
          </ac:spMkLst>
        </pc:spChg>
        <pc:spChg chg="mod">
          <ac:chgData name="Sven Wittig" userId="0a344dd2-0815-4d4c-bd11-d5e61e1901d4" providerId="ADAL" clId="{E2147F5C-D5BB-457A-95CA-DF24A6C8BF04}" dt="2024-09-18T12:18:12.971" v="3345" actId="1076"/>
          <ac:spMkLst>
            <pc:docMk/>
            <pc:sldMk cId="841314699" sldId="16171"/>
            <ac:spMk id="8" creationId="{550ADAB3-E529-8F63-E944-C87F723C6B80}"/>
          </ac:spMkLst>
        </pc:spChg>
        <pc:spChg chg="mod">
          <ac:chgData name="Sven Wittig" userId="0a344dd2-0815-4d4c-bd11-d5e61e1901d4" providerId="ADAL" clId="{E2147F5C-D5BB-457A-95CA-DF24A6C8BF04}" dt="2024-09-18T10:37:57.817" v="3272" actId="1076"/>
          <ac:spMkLst>
            <pc:docMk/>
            <pc:sldMk cId="841314699" sldId="16171"/>
            <ac:spMk id="9" creationId="{DD72FD94-07E3-0715-4179-FECCACF89F2E}"/>
          </ac:spMkLst>
        </pc:spChg>
        <pc:spChg chg="add mod">
          <ac:chgData name="Sven Wittig" userId="0a344dd2-0815-4d4c-bd11-d5e61e1901d4" providerId="ADAL" clId="{E2147F5C-D5BB-457A-95CA-DF24A6C8BF04}" dt="2024-09-18T12:18:26.992" v="3354" actId="20577"/>
          <ac:spMkLst>
            <pc:docMk/>
            <pc:sldMk cId="841314699" sldId="16171"/>
            <ac:spMk id="10" creationId="{5F10417F-82E7-16C9-25C5-D4A6FC1B2889}"/>
          </ac:spMkLst>
        </pc:spChg>
        <pc:spChg chg="del">
          <ac:chgData name="Sven Wittig" userId="0a344dd2-0815-4d4c-bd11-d5e61e1901d4" providerId="ADAL" clId="{E2147F5C-D5BB-457A-95CA-DF24A6C8BF04}" dt="2024-09-18T09:46:19.261" v="2733" actId="478"/>
          <ac:spMkLst>
            <pc:docMk/>
            <pc:sldMk cId="841314699" sldId="16171"/>
            <ac:spMk id="18" creationId="{1D738BF2-DCEF-0CBF-356E-9A6B4054EFE9}"/>
          </ac:spMkLst>
        </pc:spChg>
      </pc:sldChg>
    </pc:docChg>
  </pc:docChgLst>
  <pc:docChgLst>
    <pc:chgData name="Sven Wittig" userId="0a344dd2-0815-4d4c-bd11-d5e61e1901d4" providerId="ADAL" clId="{CF293CE6-B25C-49C9-A9D7-FD82418B956B}"/>
    <pc:docChg chg="modSld">
      <pc:chgData name="Sven Wittig" userId="0a344dd2-0815-4d4c-bd11-d5e61e1901d4" providerId="ADAL" clId="{CF293CE6-B25C-49C9-A9D7-FD82418B956B}" dt="2024-10-14T11:29:06.749" v="0" actId="113"/>
      <pc:docMkLst>
        <pc:docMk/>
      </pc:docMkLst>
      <pc:sldChg chg="modSp mod">
        <pc:chgData name="Sven Wittig" userId="0a344dd2-0815-4d4c-bd11-d5e61e1901d4" providerId="ADAL" clId="{CF293CE6-B25C-49C9-A9D7-FD82418B956B}" dt="2024-10-14T11:29:06.749" v="0" actId="113"/>
        <pc:sldMkLst>
          <pc:docMk/>
          <pc:sldMk cId="841314699" sldId="16171"/>
        </pc:sldMkLst>
        <pc:spChg chg="mod">
          <ac:chgData name="Sven Wittig" userId="0a344dd2-0815-4d4c-bd11-d5e61e1901d4" providerId="ADAL" clId="{CF293CE6-B25C-49C9-A9D7-FD82418B956B}" dt="2024-10-14T11:29:06.749" v="0" actId="113"/>
          <ac:spMkLst>
            <pc:docMk/>
            <pc:sldMk cId="841314699" sldId="16171"/>
            <ac:spMk id="6" creationId="{2DCCBA92-4BCF-A73B-F474-461EC9ABD84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https://esait-my.sharepoint.com/personal/guenther_hasinger_esa_int/Documents/Documents/Institutes/ESA/SPC/SPCPublicationNumbers202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4216743355066488"/>
          <c:y val="2.1286067759504517E-2"/>
          <c:w val="0.82256612612290458"/>
          <c:h val="0.81426478502719668"/>
        </c:manualLayout>
      </c:layout>
      <c:areaChart>
        <c:grouping val="stacked"/>
        <c:varyColors val="0"/>
        <c:ser>
          <c:idx val="1"/>
          <c:order val="0"/>
          <c:tx>
            <c:strRef>
              <c:f>'for graphics'!$A$3</c:f>
              <c:strCache>
                <c:ptCount val="1"/>
                <c:pt idx="0">
                  <c:v> IUE</c:v>
                </c:pt>
              </c:strCache>
            </c:strRef>
          </c:tx>
          <c:spPr>
            <a:gradFill rotWithShape="0">
              <a:gsLst>
                <a:gs pos="0">
                  <a:srgbClr val="BE714D"/>
                </a:gs>
                <a:gs pos="50000">
                  <a:srgbClr val="BA5B1B"/>
                </a:gs>
                <a:gs pos="100000">
                  <a:srgbClr val="AB4F10"/>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graphics'!$B$3:$U$3</c:f>
              <c:numCache>
                <c:formatCode>General</c:formatCode>
                <c:ptCount val="20"/>
                <c:pt idx="0">
                  <c:v>98</c:v>
                </c:pt>
                <c:pt idx="1">
                  <c:v>79</c:v>
                </c:pt>
                <c:pt idx="2">
                  <c:v>80</c:v>
                </c:pt>
                <c:pt idx="3">
                  <c:v>95</c:v>
                </c:pt>
                <c:pt idx="4">
                  <c:v>60</c:v>
                </c:pt>
                <c:pt idx="5">
                  <c:v>63</c:v>
                </c:pt>
                <c:pt idx="6">
                  <c:v>60</c:v>
                </c:pt>
                <c:pt idx="7">
                  <c:v>51</c:v>
                </c:pt>
                <c:pt idx="8">
                  <c:v>65</c:v>
                </c:pt>
                <c:pt idx="9">
                  <c:v>44</c:v>
                </c:pt>
                <c:pt idx="10">
                  <c:v>48</c:v>
                </c:pt>
                <c:pt idx="11">
                  <c:v>55</c:v>
                </c:pt>
                <c:pt idx="12">
                  <c:v>49</c:v>
                </c:pt>
                <c:pt idx="13">
                  <c:v>55</c:v>
                </c:pt>
                <c:pt idx="14">
                  <c:v>46</c:v>
                </c:pt>
                <c:pt idx="15">
                  <c:v>41</c:v>
                </c:pt>
                <c:pt idx="16" formatCode="#,##0">
                  <c:v>39</c:v>
                </c:pt>
                <c:pt idx="17" formatCode="#,##0">
                  <c:v>47</c:v>
                </c:pt>
                <c:pt idx="18" formatCode="#,##0">
                  <c:v>45</c:v>
                </c:pt>
                <c:pt idx="19" formatCode="#,##0">
                  <c:v>35</c:v>
                </c:pt>
              </c:numCache>
            </c:numRef>
          </c:val>
          <c:extLst>
            <c:ext xmlns:c16="http://schemas.microsoft.com/office/drawing/2014/chart" uri="{C3380CC4-5D6E-409C-BE32-E72D297353CC}">
              <c16:uniqueId val="{00000000-0855-934B-95EC-717B7869E04E}"/>
            </c:ext>
          </c:extLst>
        </c:ser>
        <c:ser>
          <c:idx val="2"/>
          <c:order val="1"/>
          <c:tx>
            <c:strRef>
              <c:f>'for graphics'!$A$4</c:f>
              <c:strCache>
                <c:ptCount val="1"/>
                <c:pt idx="0">
                  <c:v> Exosat</c:v>
                </c:pt>
              </c:strCache>
            </c:strRef>
          </c:tx>
          <c:spPr>
            <a:gradFill rotWithShape="0">
              <a:gsLst>
                <a:gs pos="0">
                  <a:srgbClr val="8A8A8A"/>
                </a:gs>
                <a:gs pos="50000">
                  <a:srgbClr val="7B7B7B"/>
                </a:gs>
                <a:gs pos="100000">
                  <a:srgbClr val="6D6D6D"/>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graphics'!$B$4:$U$4</c:f>
              <c:numCache>
                <c:formatCode>General</c:formatCode>
                <c:ptCount val="20"/>
                <c:pt idx="0">
                  <c:v>4</c:v>
                </c:pt>
                <c:pt idx="1">
                  <c:v>0</c:v>
                </c:pt>
                <c:pt idx="2">
                  <c:v>0</c:v>
                </c:pt>
                <c:pt idx="3">
                  <c:v>2</c:v>
                </c:pt>
                <c:pt idx="4">
                  <c:v>1</c:v>
                </c:pt>
                <c:pt idx="5">
                  <c:v>2</c:v>
                </c:pt>
                <c:pt idx="6">
                  <c:v>1</c:v>
                </c:pt>
                <c:pt idx="7">
                  <c:v>2</c:v>
                </c:pt>
                <c:pt idx="8">
                  <c:v>0</c:v>
                </c:pt>
                <c:pt idx="9">
                  <c:v>0</c:v>
                </c:pt>
                <c:pt idx="10">
                  <c:v>1</c:v>
                </c:pt>
                <c:pt idx="11">
                  <c:v>2</c:v>
                </c:pt>
                <c:pt idx="12">
                  <c:v>3</c:v>
                </c:pt>
                <c:pt idx="13">
                  <c:v>2</c:v>
                </c:pt>
                <c:pt idx="14">
                  <c:v>1</c:v>
                </c:pt>
                <c:pt idx="15">
                  <c:v>1</c:v>
                </c:pt>
                <c:pt idx="16" formatCode="#,##0">
                  <c:v>2</c:v>
                </c:pt>
                <c:pt idx="17" formatCode="#,##0">
                  <c:v>1</c:v>
                </c:pt>
                <c:pt idx="18" formatCode="#,##0">
                  <c:v>1</c:v>
                </c:pt>
                <c:pt idx="19" formatCode="#,##0">
                  <c:v>3</c:v>
                </c:pt>
              </c:numCache>
            </c:numRef>
          </c:val>
          <c:extLst>
            <c:ext xmlns:c16="http://schemas.microsoft.com/office/drawing/2014/chart" uri="{C3380CC4-5D6E-409C-BE32-E72D297353CC}">
              <c16:uniqueId val="{00000001-0855-934B-95EC-717B7869E04E}"/>
            </c:ext>
          </c:extLst>
        </c:ser>
        <c:ser>
          <c:idx val="3"/>
          <c:order val="2"/>
          <c:tx>
            <c:strRef>
              <c:f>'for graphics'!$A$5</c:f>
              <c:strCache>
                <c:ptCount val="1"/>
                <c:pt idx="0">
                  <c:v> Giotto</c:v>
                </c:pt>
              </c:strCache>
            </c:strRef>
          </c:tx>
          <c:spPr>
            <a:gradFill rotWithShape="0">
              <a:gsLst>
                <a:gs pos="0">
                  <a:srgbClr val="CB9E45"/>
                </a:gs>
                <a:gs pos="50000">
                  <a:srgbClr val="CA9500"/>
                </a:gs>
                <a:gs pos="100000">
                  <a:srgbClr val="BC8800"/>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graphics'!$B$5:$U$5</c:f>
              <c:numCache>
                <c:formatCode>General</c:formatCode>
                <c:ptCount val="20"/>
                <c:pt idx="0">
                  <c:v>3</c:v>
                </c:pt>
                <c:pt idx="1">
                  <c:v>4</c:v>
                </c:pt>
                <c:pt idx="2">
                  <c:v>0</c:v>
                </c:pt>
                <c:pt idx="3">
                  <c:v>0</c:v>
                </c:pt>
                <c:pt idx="4">
                  <c:v>2</c:v>
                </c:pt>
                <c:pt idx="5">
                  <c:v>2</c:v>
                </c:pt>
                <c:pt idx="6">
                  <c:v>0</c:v>
                </c:pt>
                <c:pt idx="7">
                  <c:v>4</c:v>
                </c:pt>
                <c:pt idx="8">
                  <c:v>0</c:v>
                </c:pt>
                <c:pt idx="9">
                  <c:v>2</c:v>
                </c:pt>
                <c:pt idx="10">
                  <c:v>0</c:v>
                </c:pt>
                <c:pt idx="11">
                  <c:v>1</c:v>
                </c:pt>
                <c:pt idx="12">
                  <c:v>0</c:v>
                </c:pt>
                <c:pt idx="13">
                  <c:v>1</c:v>
                </c:pt>
                <c:pt idx="14">
                  <c:v>0</c:v>
                </c:pt>
                <c:pt idx="15">
                  <c:v>0</c:v>
                </c:pt>
                <c:pt idx="16" formatCode="#,##0">
                  <c:v>0</c:v>
                </c:pt>
                <c:pt idx="17" formatCode="#,##0">
                  <c:v>0</c:v>
                </c:pt>
                <c:pt idx="18" formatCode="#,##0">
                  <c:v>0</c:v>
                </c:pt>
              </c:numCache>
            </c:numRef>
          </c:val>
          <c:extLst>
            <c:ext xmlns:c16="http://schemas.microsoft.com/office/drawing/2014/chart" uri="{C3380CC4-5D6E-409C-BE32-E72D297353CC}">
              <c16:uniqueId val="{00000002-0855-934B-95EC-717B7869E04E}"/>
            </c:ext>
          </c:extLst>
        </c:ser>
        <c:ser>
          <c:idx val="4"/>
          <c:order val="3"/>
          <c:tx>
            <c:strRef>
              <c:f>'for graphics'!$A$6</c:f>
              <c:strCache>
                <c:ptCount val="1"/>
                <c:pt idx="0">
                  <c:v> Hipparcos</c:v>
                </c:pt>
              </c:strCache>
            </c:strRef>
          </c:tx>
          <c:spPr>
            <a:gradFill rotWithShape="0">
              <a:gsLst>
                <a:gs pos="0">
                  <a:srgbClr val="5E84AC"/>
                </a:gs>
                <a:gs pos="50000">
                  <a:srgbClr val="3E74A5"/>
                </a:gs>
                <a:gs pos="100000">
                  <a:srgbClr val="326696"/>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graphics'!$B$6:$U$6</c:f>
              <c:numCache>
                <c:formatCode>General</c:formatCode>
                <c:ptCount val="20"/>
                <c:pt idx="0">
                  <c:v>144</c:v>
                </c:pt>
                <c:pt idx="1">
                  <c:v>130</c:v>
                </c:pt>
                <c:pt idx="2">
                  <c:v>104</c:v>
                </c:pt>
                <c:pt idx="3">
                  <c:v>96</c:v>
                </c:pt>
                <c:pt idx="4">
                  <c:v>113</c:v>
                </c:pt>
                <c:pt idx="5">
                  <c:v>88</c:v>
                </c:pt>
                <c:pt idx="6">
                  <c:v>87</c:v>
                </c:pt>
                <c:pt idx="7">
                  <c:v>87</c:v>
                </c:pt>
                <c:pt idx="8">
                  <c:v>85</c:v>
                </c:pt>
                <c:pt idx="9">
                  <c:v>67</c:v>
                </c:pt>
                <c:pt idx="10">
                  <c:v>88</c:v>
                </c:pt>
                <c:pt idx="11">
                  <c:v>71</c:v>
                </c:pt>
                <c:pt idx="12">
                  <c:v>58</c:v>
                </c:pt>
                <c:pt idx="13">
                  <c:v>60</c:v>
                </c:pt>
                <c:pt idx="14">
                  <c:v>54</c:v>
                </c:pt>
                <c:pt idx="15">
                  <c:v>57</c:v>
                </c:pt>
                <c:pt idx="16" formatCode="#,##0">
                  <c:v>71</c:v>
                </c:pt>
                <c:pt idx="17" formatCode="#,##0">
                  <c:v>62</c:v>
                </c:pt>
                <c:pt idx="18" formatCode="#,##0">
                  <c:v>42</c:v>
                </c:pt>
                <c:pt idx="19" formatCode="#,##0">
                  <c:v>77</c:v>
                </c:pt>
              </c:numCache>
            </c:numRef>
          </c:val>
          <c:extLst>
            <c:ext xmlns:c16="http://schemas.microsoft.com/office/drawing/2014/chart" uri="{C3380CC4-5D6E-409C-BE32-E72D297353CC}">
              <c16:uniqueId val="{00000003-0855-934B-95EC-717B7869E04E}"/>
            </c:ext>
          </c:extLst>
        </c:ser>
        <c:ser>
          <c:idx val="5"/>
          <c:order val="4"/>
          <c:tx>
            <c:strRef>
              <c:f>'for graphics'!$A$7</c:f>
              <c:strCache>
                <c:ptCount val="1"/>
                <c:pt idx="0">
                  <c:v> Ulysses</c:v>
                </c:pt>
              </c:strCache>
            </c:strRef>
          </c:tx>
          <c:spPr>
            <a:gradFill rotWithShape="0">
              <a:gsLst>
                <a:gs pos="0">
                  <a:srgbClr val="6A9155"/>
                </a:gs>
                <a:gs pos="50000">
                  <a:srgbClr val="52852F"/>
                </a:gs>
                <a:gs pos="100000">
                  <a:srgbClr val="477925"/>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graphics'!$B$7:$U$7</c:f>
              <c:numCache>
                <c:formatCode>General</c:formatCode>
                <c:ptCount val="20"/>
                <c:pt idx="0">
                  <c:v>39</c:v>
                </c:pt>
                <c:pt idx="1">
                  <c:v>89</c:v>
                </c:pt>
                <c:pt idx="2">
                  <c:v>57</c:v>
                </c:pt>
                <c:pt idx="3">
                  <c:v>56</c:v>
                </c:pt>
                <c:pt idx="4">
                  <c:v>36</c:v>
                </c:pt>
                <c:pt idx="5">
                  <c:v>42</c:v>
                </c:pt>
                <c:pt idx="6">
                  <c:v>52</c:v>
                </c:pt>
                <c:pt idx="7">
                  <c:v>38</c:v>
                </c:pt>
                <c:pt idx="8">
                  <c:v>59</c:v>
                </c:pt>
                <c:pt idx="9">
                  <c:v>34</c:v>
                </c:pt>
                <c:pt idx="10">
                  <c:v>43</c:v>
                </c:pt>
                <c:pt idx="11">
                  <c:v>32</c:v>
                </c:pt>
                <c:pt idx="12">
                  <c:v>34</c:v>
                </c:pt>
                <c:pt idx="13">
                  <c:v>30</c:v>
                </c:pt>
                <c:pt idx="14">
                  <c:v>14</c:v>
                </c:pt>
                <c:pt idx="15">
                  <c:v>36</c:v>
                </c:pt>
                <c:pt idx="16" formatCode="#,##0">
                  <c:v>24</c:v>
                </c:pt>
                <c:pt idx="17" formatCode="#,##0">
                  <c:v>35</c:v>
                </c:pt>
                <c:pt idx="18" formatCode="#,##0">
                  <c:v>33</c:v>
                </c:pt>
                <c:pt idx="19" formatCode="#,##0">
                  <c:v>44</c:v>
                </c:pt>
              </c:numCache>
            </c:numRef>
          </c:val>
          <c:extLst>
            <c:ext xmlns:c16="http://schemas.microsoft.com/office/drawing/2014/chart" uri="{C3380CC4-5D6E-409C-BE32-E72D297353CC}">
              <c16:uniqueId val="{00000004-0855-934B-95EC-717B7869E04E}"/>
            </c:ext>
          </c:extLst>
        </c:ser>
        <c:ser>
          <c:idx val="6"/>
          <c:order val="5"/>
          <c:tx>
            <c:strRef>
              <c:f>'for graphics'!$A$8</c:f>
              <c:strCache>
                <c:ptCount val="1"/>
                <c:pt idx="0">
                  <c:v> ISO</c:v>
                </c:pt>
              </c:strCache>
            </c:strRef>
          </c:tx>
          <c:spPr>
            <a:gradFill rotWithShape="0">
              <a:gsLst>
                <a:gs pos="0">
                  <a:srgbClr val="5977B8"/>
                </a:gs>
                <a:gs pos="50000">
                  <a:srgbClr val="3563B3"/>
                </a:gs>
                <a:gs pos="100000">
                  <a:srgbClr val="2955A4"/>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graphics'!$B$8:$U$8</c:f>
              <c:numCache>
                <c:formatCode>General</c:formatCode>
                <c:ptCount val="20"/>
                <c:pt idx="0">
                  <c:v>146</c:v>
                </c:pt>
                <c:pt idx="1">
                  <c:v>129</c:v>
                </c:pt>
                <c:pt idx="2">
                  <c:v>123</c:v>
                </c:pt>
                <c:pt idx="3">
                  <c:v>106</c:v>
                </c:pt>
                <c:pt idx="4">
                  <c:v>67</c:v>
                </c:pt>
                <c:pt idx="5">
                  <c:v>35</c:v>
                </c:pt>
                <c:pt idx="6">
                  <c:v>33</c:v>
                </c:pt>
                <c:pt idx="7">
                  <c:v>76</c:v>
                </c:pt>
                <c:pt idx="8">
                  <c:v>83</c:v>
                </c:pt>
                <c:pt idx="9">
                  <c:v>77</c:v>
                </c:pt>
                <c:pt idx="10">
                  <c:v>48</c:v>
                </c:pt>
                <c:pt idx="11">
                  <c:v>41</c:v>
                </c:pt>
                <c:pt idx="12">
                  <c:v>58</c:v>
                </c:pt>
                <c:pt idx="13">
                  <c:v>35</c:v>
                </c:pt>
                <c:pt idx="14">
                  <c:v>26</c:v>
                </c:pt>
                <c:pt idx="15">
                  <c:v>38</c:v>
                </c:pt>
                <c:pt idx="16" formatCode="#,##0">
                  <c:v>42</c:v>
                </c:pt>
                <c:pt idx="17" formatCode="#,##0">
                  <c:v>28</c:v>
                </c:pt>
                <c:pt idx="18" formatCode="#,##0">
                  <c:v>31</c:v>
                </c:pt>
                <c:pt idx="19" formatCode="#,##0">
                  <c:v>32</c:v>
                </c:pt>
              </c:numCache>
            </c:numRef>
          </c:val>
          <c:extLst>
            <c:ext xmlns:c16="http://schemas.microsoft.com/office/drawing/2014/chart" uri="{C3380CC4-5D6E-409C-BE32-E72D297353CC}">
              <c16:uniqueId val="{00000005-0855-934B-95EC-717B7869E04E}"/>
            </c:ext>
          </c:extLst>
        </c:ser>
        <c:ser>
          <c:idx val="7"/>
          <c:order val="6"/>
          <c:tx>
            <c:strRef>
              <c:f>'for graphics'!$A$9</c:f>
              <c:strCache>
                <c:ptCount val="1"/>
                <c:pt idx="0">
                  <c:v> SOHO</c:v>
                </c:pt>
              </c:strCache>
            </c:strRef>
          </c:tx>
          <c:spPr>
            <a:gradFill rotWithShape="0">
              <a:gsLst>
                <a:gs pos="0">
                  <a:srgbClr val="DA7F51"/>
                </a:gs>
                <a:gs pos="50000">
                  <a:srgbClr val="DA6C22"/>
                </a:gs>
                <a:gs pos="100000">
                  <a:srgbClr val="C95E15"/>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graphics'!$B$9:$U$9</c:f>
              <c:numCache>
                <c:formatCode>General</c:formatCode>
                <c:ptCount val="20"/>
                <c:pt idx="0">
                  <c:v>282</c:v>
                </c:pt>
                <c:pt idx="1">
                  <c:v>301</c:v>
                </c:pt>
                <c:pt idx="2">
                  <c:v>324</c:v>
                </c:pt>
                <c:pt idx="3">
                  <c:v>321</c:v>
                </c:pt>
                <c:pt idx="4">
                  <c:v>271</c:v>
                </c:pt>
                <c:pt idx="5">
                  <c:v>369</c:v>
                </c:pt>
                <c:pt idx="6">
                  <c:v>332</c:v>
                </c:pt>
                <c:pt idx="7">
                  <c:v>323</c:v>
                </c:pt>
                <c:pt idx="8">
                  <c:v>273</c:v>
                </c:pt>
                <c:pt idx="9">
                  <c:v>299</c:v>
                </c:pt>
                <c:pt idx="10">
                  <c:v>244</c:v>
                </c:pt>
                <c:pt idx="11">
                  <c:v>184</c:v>
                </c:pt>
                <c:pt idx="12">
                  <c:v>214</c:v>
                </c:pt>
                <c:pt idx="13">
                  <c:v>219</c:v>
                </c:pt>
                <c:pt idx="14">
                  <c:v>171</c:v>
                </c:pt>
                <c:pt idx="15">
                  <c:v>210</c:v>
                </c:pt>
                <c:pt idx="16" formatCode="#,##0">
                  <c:v>181</c:v>
                </c:pt>
                <c:pt idx="17" formatCode="#,##0">
                  <c:v>169</c:v>
                </c:pt>
                <c:pt idx="18" formatCode="#,##0">
                  <c:v>230</c:v>
                </c:pt>
                <c:pt idx="19" formatCode="#,##0">
                  <c:v>260</c:v>
                </c:pt>
              </c:numCache>
            </c:numRef>
          </c:val>
          <c:extLst>
            <c:ext xmlns:c16="http://schemas.microsoft.com/office/drawing/2014/chart" uri="{C3380CC4-5D6E-409C-BE32-E72D297353CC}">
              <c16:uniqueId val="{00000006-0855-934B-95EC-717B7869E04E}"/>
            </c:ext>
          </c:extLst>
        </c:ser>
        <c:ser>
          <c:idx val="8"/>
          <c:order val="7"/>
          <c:tx>
            <c:strRef>
              <c:f>'for graphics'!$A$10</c:f>
              <c:strCache>
                <c:ptCount val="1"/>
                <c:pt idx="0">
                  <c:v> Huygens</c:v>
                </c:pt>
              </c:strCache>
            </c:strRef>
          </c:tx>
          <c:spPr>
            <a:gradFill rotWithShape="0">
              <a:gsLst>
                <a:gs pos="0">
                  <a:srgbClr val="9E9E9E"/>
                </a:gs>
                <a:gs pos="50000">
                  <a:srgbClr val="929292"/>
                </a:gs>
                <a:gs pos="100000">
                  <a:srgbClr val="818181"/>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graphics'!$B$10:$U$10</c:f>
              <c:numCache>
                <c:formatCode>General</c:formatCode>
                <c:ptCount val="20"/>
                <c:pt idx="0">
                  <c:v>15</c:v>
                </c:pt>
                <c:pt idx="1">
                  <c:v>7</c:v>
                </c:pt>
                <c:pt idx="2">
                  <c:v>12</c:v>
                </c:pt>
                <c:pt idx="3">
                  <c:v>24</c:v>
                </c:pt>
                <c:pt idx="4">
                  <c:v>21</c:v>
                </c:pt>
                <c:pt idx="5">
                  <c:v>26</c:v>
                </c:pt>
                <c:pt idx="6">
                  <c:v>26</c:v>
                </c:pt>
                <c:pt idx="7">
                  <c:v>16</c:v>
                </c:pt>
                <c:pt idx="8">
                  <c:v>15</c:v>
                </c:pt>
                <c:pt idx="9">
                  <c:v>8</c:v>
                </c:pt>
                <c:pt idx="10">
                  <c:v>11</c:v>
                </c:pt>
                <c:pt idx="11">
                  <c:v>7</c:v>
                </c:pt>
                <c:pt idx="12">
                  <c:v>5</c:v>
                </c:pt>
                <c:pt idx="13">
                  <c:v>0</c:v>
                </c:pt>
                <c:pt idx="14">
                  <c:v>6</c:v>
                </c:pt>
                <c:pt idx="15">
                  <c:v>2</c:v>
                </c:pt>
                <c:pt idx="16" formatCode="#,##0">
                  <c:v>1</c:v>
                </c:pt>
                <c:pt idx="17" formatCode="#,##0">
                  <c:v>1</c:v>
                </c:pt>
                <c:pt idx="18" formatCode="#,##0">
                  <c:v>1</c:v>
                </c:pt>
                <c:pt idx="19" formatCode="#,##0">
                  <c:v>2</c:v>
                </c:pt>
              </c:numCache>
            </c:numRef>
          </c:val>
          <c:extLst>
            <c:ext xmlns:c16="http://schemas.microsoft.com/office/drawing/2014/chart" uri="{C3380CC4-5D6E-409C-BE32-E72D297353CC}">
              <c16:uniqueId val="{00000007-0855-934B-95EC-717B7869E04E}"/>
            </c:ext>
          </c:extLst>
        </c:ser>
        <c:ser>
          <c:idx val="9"/>
          <c:order val="8"/>
          <c:tx>
            <c:strRef>
              <c:f>'for graphics'!$A$11</c:f>
              <c:strCache>
                <c:ptCount val="1"/>
                <c:pt idx="0">
                  <c:v> XMM-Newton</c:v>
                </c:pt>
              </c:strCache>
            </c:strRef>
          </c:tx>
          <c:spPr>
            <a:gradFill rotWithShape="0">
              <a:gsLst>
                <a:gs pos="0">
                  <a:srgbClr val="EBB545"/>
                </a:gs>
                <a:gs pos="50000">
                  <a:srgbClr val="EDAF00"/>
                </a:gs>
                <a:gs pos="100000">
                  <a:srgbClr val="DCA000"/>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graphics'!$B$11:$U$11</c:f>
              <c:numCache>
                <c:formatCode>General</c:formatCode>
                <c:ptCount val="20"/>
                <c:pt idx="0">
                  <c:v>108</c:v>
                </c:pt>
                <c:pt idx="1">
                  <c:v>238</c:v>
                </c:pt>
                <c:pt idx="2">
                  <c:v>347</c:v>
                </c:pt>
                <c:pt idx="3">
                  <c:v>329</c:v>
                </c:pt>
                <c:pt idx="4">
                  <c:v>349</c:v>
                </c:pt>
                <c:pt idx="5">
                  <c:v>361</c:v>
                </c:pt>
                <c:pt idx="6">
                  <c:v>337</c:v>
                </c:pt>
                <c:pt idx="7">
                  <c:v>366</c:v>
                </c:pt>
                <c:pt idx="8">
                  <c:v>365</c:v>
                </c:pt>
                <c:pt idx="9">
                  <c:v>373</c:v>
                </c:pt>
                <c:pt idx="10">
                  <c:v>326</c:v>
                </c:pt>
                <c:pt idx="11">
                  <c:v>364</c:v>
                </c:pt>
                <c:pt idx="12">
                  <c:v>361</c:v>
                </c:pt>
                <c:pt idx="13">
                  <c:v>337</c:v>
                </c:pt>
                <c:pt idx="14">
                  <c:v>388</c:v>
                </c:pt>
                <c:pt idx="15">
                  <c:v>395</c:v>
                </c:pt>
                <c:pt idx="16" formatCode="#,##0">
                  <c:v>397</c:v>
                </c:pt>
                <c:pt idx="17" formatCode="#,##0">
                  <c:v>385</c:v>
                </c:pt>
                <c:pt idx="18" formatCode="#,##0">
                  <c:v>361</c:v>
                </c:pt>
                <c:pt idx="19" formatCode="#,##0">
                  <c:v>368</c:v>
                </c:pt>
              </c:numCache>
            </c:numRef>
          </c:val>
          <c:extLst>
            <c:ext xmlns:c16="http://schemas.microsoft.com/office/drawing/2014/chart" uri="{C3380CC4-5D6E-409C-BE32-E72D297353CC}">
              <c16:uniqueId val="{00000008-0855-934B-95EC-717B7869E04E}"/>
            </c:ext>
          </c:extLst>
        </c:ser>
        <c:ser>
          <c:idx val="10"/>
          <c:order val="9"/>
          <c:tx>
            <c:strRef>
              <c:f>'for graphics'!$A$12</c:f>
              <c:strCache>
                <c:ptCount val="1"/>
                <c:pt idx="0">
                  <c:v> Cluster</c:v>
                </c:pt>
              </c:strCache>
            </c:strRef>
          </c:tx>
          <c:spPr>
            <a:gradFill rotWithShape="0">
              <a:gsLst>
                <a:gs pos="0">
                  <a:srgbClr val="6896C4"/>
                </a:gs>
                <a:gs pos="50000">
                  <a:srgbClr val="4A89C2"/>
                </a:gs>
                <a:gs pos="100000">
                  <a:srgbClr val="3B79B2"/>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graphics'!$B$12:$U$12</c:f>
              <c:numCache>
                <c:formatCode>General</c:formatCode>
                <c:ptCount val="20"/>
                <c:pt idx="0">
                  <c:v>22</c:v>
                </c:pt>
                <c:pt idx="1">
                  <c:v>65</c:v>
                </c:pt>
                <c:pt idx="2">
                  <c:v>127</c:v>
                </c:pt>
                <c:pt idx="3">
                  <c:v>170</c:v>
                </c:pt>
                <c:pt idx="4">
                  <c:v>145</c:v>
                </c:pt>
                <c:pt idx="5">
                  <c:v>123</c:v>
                </c:pt>
                <c:pt idx="6">
                  <c:v>183</c:v>
                </c:pt>
                <c:pt idx="7">
                  <c:v>175</c:v>
                </c:pt>
                <c:pt idx="8">
                  <c:v>193</c:v>
                </c:pt>
                <c:pt idx="9">
                  <c:v>234</c:v>
                </c:pt>
                <c:pt idx="10">
                  <c:v>187</c:v>
                </c:pt>
                <c:pt idx="11">
                  <c:v>174</c:v>
                </c:pt>
                <c:pt idx="12">
                  <c:v>151</c:v>
                </c:pt>
                <c:pt idx="13">
                  <c:v>175</c:v>
                </c:pt>
                <c:pt idx="14">
                  <c:v>159</c:v>
                </c:pt>
                <c:pt idx="15">
                  <c:v>137</c:v>
                </c:pt>
                <c:pt idx="16" formatCode="#,##0">
                  <c:v>127</c:v>
                </c:pt>
                <c:pt idx="17" formatCode="#,##0">
                  <c:v>108</c:v>
                </c:pt>
                <c:pt idx="18" formatCode="#,##0">
                  <c:v>88</c:v>
                </c:pt>
                <c:pt idx="19" formatCode="#,##0">
                  <c:v>127</c:v>
                </c:pt>
              </c:numCache>
            </c:numRef>
          </c:val>
          <c:extLst>
            <c:ext xmlns:c16="http://schemas.microsoft.com/office/drawing/2014/chart" uri="{C3380CC4-5D6E-409C-BE32-E72D297353CC}">
              <c16:uniqueId val="{00000009-0855-934B-95EC-717B7869E04E}"/>
            </c:ext>
          </c:extLst>
        </c:ser>
        <c:ser>
          <c:idx val="11"/>
          <c:order val="10"/>
          <c:tx>
            <c:strRef>
              <c:f>'for graphics'!$A$13</c:f>
              <c:strCache>
                <c:ptCount val="1"/>
                <c:pt idx="0">
                  <c:v> INTEGRAL</c:v>
                </c:pt>
              </c:strCache>
            </c:strRef>
          </c:tx>
          <c:spPr>
            <a:gradFill rotWithShape="0">
              <a:gsLst>
                <a:gs pos="0">
                  <a:srgbClr val="76A55B"/>
                </a:gs>
                <a:gs pos="50000">
                  <a:srgbClr val="619D39"/>
                </a:gs>
                <a:gs pos="100000">
                  <a:srgbClr val="558F2E"/>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graphics'!$B$13:$U$13</c:f>
              <c:numCache>
                <c:formatCode>General</c:formatCode>
                <c:ptCount val="20"/>
                <c:pt idx="0">
                  <c:v>5</c:v>
                </c:pt>
                <c:pt idx="1">
                  <c:v>91</c:v>
                </c:pt>
                <c:pt idx="2">
                  <c:v>42</c:v>
                </c:pt>
                <c:pt idx="3">
                  <c:v>89</c:v>
                </c:pt>
                <c:pt idx="4">
                  <c:v>139</c:v>
                </c:pt>
                <c:pt idx="5">
                  <c:v>112</c:v>
                </c:pt>
                <c:pt idx="6">
                  <c:v>120</c:v>
                </c:pt>
                <c:pt idx="7">
                  <c:v>139</c:v>
                </c:pt>
                <c:pt idx="8">
                  <c:v>129</c:v>
                </c:pt>
                <c:pt idx="9">
                  <c:v>93</c:v>
                </c:pt>
                <c:pt idx="10">
                  <c:v>114</c:v>
                </c:pt>
                <c:pt idx="11">
                  <c:v>78</c:v>
                </c:pt>
                <c:pt idx="12">
                  <c:v>101</c:v>
                </c:pt>
                <c:pt idx="13">
                  <c:v>95</c:v>
                </c:pt>
                <c:pt idx="14">
                  <c:v>93</c:v>
                </c:pt>
                <c:pt idx="15">
                  <c:v>105</c:v>
                </c:pt>
                <c:pt idx="16" formatCode="#,##0">
                  <c:v>76</c:v>
                </c:pt>
                <c:pt idx="17" formatCode="#,##0">
                  <c:v>84</c:v>
                </c:pt>
                <c:pt idx="18" formatCode="#,##0">
                  <c:v>84</c:v>
                </c:pt>
                <c:pt idx="19" formatCode="#,##0">
                  <c:v>114</c:v>
                </c:pt>
              </c:numCache>
            </c:numRef>
          </c:val>
          <c:extLst>
            <c:ext xmlns:c16="http://schemas.microsoft.com/office/drawing/2014/chart" uri="{C3380CC4-5D6E-409C-BE32-E72D297353CC}">
              <c16:uniqueId val="{0000000A-0855-934B-95EC-717B7869E04E}"/>
            </c:ext>
          </c:extLst>
        </c:ser>
        <c:ser>
          <c:idx val="12"/>
          <c:order val="11"/>
          <c:tx>
            <c:strRef>
              <c:f>'for graphics'!$A$14</c:f>
              <c:strCache>
                <c:ptCount val="1"/>
                <c:pt idx="0">
                  <c:v> SMART-1</c:v>
                </c:pt>
              </c:strCache>
            </c:strRef>
          </c:tx>
          <c:spPr>
            <a:gradFill rotWithShape="0">
              <a:gsLst>
                <a:gs pos="0">
                  <a:srgbClr val="6083CB"/>
                </a:gs>
                <a:gs pos="50000">
                  <a:srgbClr val="3E70CA"/>
                </a:gs>
                <a:gs pos="100000">
                  <a:srgbClr val="2E61BA"/>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graphics'!$B$14:$U$14</c:f>
              <c:numCache>
                <c:formatCode>General</c:formatCode>
                <c:ptCount val="20"/>
                <c:pt idx="0">
                  <c:v>0</c:v>
                </c:pt>
                <c:pt idx="1">
                  <c:v>0</c:v>
                </c:pt>
                <c:pt idx="2">
                  <c:v>2</c:v>
                </c:pt>
                <c:pt idx="3">
                  <c:v>7</c:v>
                </c:pt>
                <c:pt idx="4">
                  <c:v>10</c:v>
                </c:pt>
                <c:pt idx="5">
                  <c:v>4</c:v>
                </c:pt>
                <c:pt idx="6">
                  <c:v>8</c:v>
                </c:pt>
                <c:pt idx="7">
                  <c:v>10</c:v>
                </c:pt>
                <c:pt idx="8">
                  <c:v>2</c:v>
                </c:pt>
                <c:pt idx="9">
                  <c:v>5</c:v>
                </c:pt>
                <c:pt idx="10">
                  <c:v>6</c:v>
                </c:pt>
                <c:pt idx="11">
                  <c:v>2</c:v>
                </c:pt>
                <c:pt idx="12">
                  <c:v>4</c:v>
                </c:pt>
                <c:pt idx="13">
                  <c:v>2</c:v>
                </c:pt>
                <c:pt idx="14">
                  <c:v>1</c:v>
                </c:pt>
                <c:pt idx="15">
                  <c:v>2</c:v>
                </c:pt>
                <c:pt idx="16" formatCode="#,##0">
                  <c:v>4</c:v>
                </c:pt>
                <c:pt idx="17" formatCode="#,##0">
                  <c:v>1</c:v>
                </c:pt>
                <c:pt idx="18" formatCode="#,##0">
                  <c:v>3</c:v>
                </c:pt>
                <c:pt idx="19" formatCode="#,##0">
                  <c:v>5</c:v>
                </c:pt>
              </c:numCache>
            </c:numRef>
          </c:val>
          <c:extLst>
            <c:ext xmlns:c16="http://schemas.microsoft.com/office/drawing/2014/chart" uri="{C3380CC4-5D6E-409C-BE32-E72D297353CC}">
              <c16:uniqueId val="{0000000B-0855-934B-95EC-717B7869E04E}"/>
            </c:ext>
          </c:extLst>
        </c:ser>
        <c:ser>
          <c:idx val="13"/>
          <c:order val="12"/>
          <c:tx>
            <c:strRef>
              <c:f>'for graphics'!$A$15</c:f>
              <c:strCache>
                <c:ptCount val="1"/>
                <c:pt idx="0">
                  <c:v> Mars Express</c:v>
                </c:pt>
              </c:strCache>
            </c:strRef>
          </c:tx>
          <c:spPr>
            <a:gradFill rotWithShape="0">
              <a:gsLst>
                <a:gs pos="0">
                  <a:srgbClr val="F18C55"/>
                </a:gs>
                <a:gs pos="50000">
                  <a:srgbClr val="F67B28"/>
                </a:gs>
                <a:gs pos="100000">
                  <a:srgbClr val="E56B17"/>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graphics'!$B$15:$U$15</c:f>
              <c:numCache>
                <c:formatCode>General</c:formatCode>
                <c:ptCount val="20"/>
                <c:pt idx="0">
                  <c:v>0</c:v>
                </c:pt>
                <c:pt idx="1">
                  <c:v>4</c:v>
                </c:pt>
                <c:pt idx="2">
                  <c:v>21</c:v>
                </c:pt>
                <c:pt idx="3">
                  <c:v>49</c:v>
                </c:pt>
                <c:pt idx="4">
                  <c:v>87</c:v>
                </c:pt>
                <c:pt idx="5">
                  <c:v>75</c:v>
                </c:pt>
                <c:pt idx="6">
                  <c:v>83</c:v>
                </c:pt>
                <c:pt idx="7">
                  <c:v>90</c:v>
                </c:pt>
                <c:pt idx="8">
                  <c:v>110</c:v>
                </c:pt>
                <c:pt idx="9">
                  <c:v>97</c:v>
                </c:pt>
                <c:pt idx="10">
                  <c:v>82</c:v>
                </c:pt>
                <c:pt idx="11">
                  <c:v>68</c:v>
                </c:pt>
                <c:pt idx="12">
                  <c:v>99</c:v>
                </c:pt>
                <c:pt idx="13">
                  <c:v>101</c:v>
                </c:pt>
                <c:pt idx="14">
                  <c:v>64</c:v>
                </c:pt>
                <c:pt idx="15">
                  <c:v>88</c:v>
                </c:pt>
                <c:pt idx="16" formatCode="#,##0">
                  <c:v>98</c:v>
                </c:pt>
                <c:pt idx="17" formatCode="#,##0">
                  <c:v>68</c:v>
                </c:pt>
                <c:pt idx="18" formatCode="#,##0">
                  <c:v>60</c:v>
                </c:pt>
                <c:pt idx="19" formatCode="#,##0">
                  <c:v>92</c:v>
                </c:pt>
              </c:numCache>
            </c:numRef>
          </c:val>
          <c:extLst>
            <c:ext xmlns:c16="http://schemas.microsoft.com/office/drawing/2014/chart" uri="{C3380CC4-5D6E-409C-BE32-E72D297353CC}">
              <c16:uniqueId val="{0000000C-0855-934B-95EC-717B7869E04E}"/>
            </c:ext>
          </c:extLst>
        </c:ser>
        <c:ser>
          <c:idx val="14"/>
          <c:order val="13"/>
          <c:tx>
            <c:strRef>
              <c:f>'for graphics'!$A$16</c:f>
              <c:strCache>
                <c:ptCount val="1"/>
                <c:pt idx="0">
                  <c:v> Rosetta</c:v>
                </c:pt>
              </c:strCache>
            </c:strRef>
          </c:tx>
          <c:spPr>
            <a:gradFill rotWithShape="0">
              <a:gsLst>
                <a:gs pos="0">
                  <a:srgbClr val="AFAFAF"/>
                </a:gs>
                <a:gs pos="50000">
                  <a:srgbClr val="A5A5A5"/>
                </a:gs>
                <a:gs pos="100000">
                  <a:srgbClr val="929292"/>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graphics'!$B$16:$U$16</c:f>
              <c:numCache>
                <c:formatCode>General</c:formatCode>
                <c:ptCount val="20"/>
                <c:pt idx="0">
                  <c:v>0</c:v>
                </c:pt>
                <c:pt idx="1">
                  <c:v>0</c:v>
                </c:pt>
                <c:pt idx="2">
                  <c:v>23</c:v>
                </c:pt>
                <c:pt idx="3">
                  <c:v>19</c:v>
                </c:pt>
                <c:pt idx="4">
                  <c:v>35</c:v>
                </c:pt>
                <c:pt idx="5">
                  <c:v>59</c:v>
                </c:pt>
                <c:pt idx="6">
                  <c:v>30</c:v>
                </c:pt>
                <c:pt idx="7">
                  <c:v>21</c:v>
                </c:pt>
                <c:pt idx="8">
                  <c:v>41</c:v>
                </c:pt>
                <c:pt idx="9">
                  <c:v>26</c:v>
                </c:pt>
                <c:pt idx="10">
                  <c:v>53</c:v>
                </c:pt>
                <c:pt idx="11">
                  <c:v>32</c:v>
                </c:pt>
                <c:pt idx="12">
                  <c:v>50</c:v>
                </c:pt>
                <c:pt idx="13">
                  <c:v>157</c:v>
                </c:pt>
                <c:pt idx="14">
                  <c:v>188</c:v>
                </c:pt>
                <c:pt idx="15">
                  <c:v>177</c:v>
                </c:pt>
                <c:pt idx="16" formatCode="#,##0">
                  <c:v>102</c:v>
                </c:pt>
                <c:pt idx="17" formatCode="#,##0">
                  <c:v>131</c:v>
                </c:pt>
                <c:pt idx="18" formatCode="#,##0">
                  <c:v>100</c:v>
                </c:pt>
                <c:pt idx="19" formatCode="#,##0">
                  <c:v>71</c:v>
                </c:pt>
              </c:numCache>
            </c:numRef>
          </c:val>
          <c:extLst>
            <c:ext xmlns:c16="http://schemas.microsoft.com/office/drawing/2014/chart" uri="{C3380CC4-5D6E-409C-BE32-E72D297353CC}">
              <c16:uniqueId val="{0000000D-0855-934B-95EC-717B7869E04E}"/>
            </c:ext>
          </c:extLst>
        </c:ser>
        <c:ser>
          <c:idx val="15"/>
          <c:order val="14"/>
          <c:tx>
            <c:strRef>
              <c:f>'for graphics'!$A$17</c:f>
              <c:strCache>
                <c:ptCount val="1"/>
                <c:pt idx="0">
                  <c:v> Venus Express</c:v>
                </c:pt>
              </c:strCache>
            </c:strRef>
          </c:tx>
          <c:spPr>
            <a:gradFill rotWithShape="0">
              <a:gsLst>
                <a:gs pos="0">
                  <a:srgbClr val="FFC746"/>
                </a:gs>
                <a:gs pos="50000">
                  <a:srgbClr val="FFC600"/>
                </a:gs>
                <a:gs pos="100000">
                  <a:srgbClr val="E5B600"/>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graphics'!$B$17:$U$17</c:f>
              <c:numCache>
                <c:formatCode>General</c:formatCode>
                <c:ptCount val="20"/>
                <c:pt idx="0">
                  <c:v>0</c:v>
                </c:pt>
                <c:pt idx="1">
                  <c:v>0</c:v>
                </c:pt>
                <c:pt idx="2">
                  <c:v>0</c:v>
                </c:pt>
                <c:pt idx="3">
                  <c:v>0</c:v>
                </c:pt>
                <c:pt idx="4">
                  <c:v>20</c:v>
                </c:pt>
                <c:pt idx="5">
                  <c:v>39</c:v>
                </c:pt>
                <c:pt idx="6">
                  <c:v>72</c:v>
                </c:pt>
                <c:pt idx="7">
                  <c:v>44</c:v>
                </c:pt>
                <c:pt idx="8">
                  <c:v>38</c:v>
                </c:pt>
                <c:pt idx="9">
                  <c:v>53</c:v>
                </c:pt>
                <c:pt idx="10">
                  <c:v>72</c:v>
                </c:pt>
                <c:pt idx="11">
                  <c:v>49</c:v>
                </c:pt>
                <c:pt idx="12">
                  <c:v>40</c:v>
                </c:pt>
                <c:pt idx="13">
                  <c:v>100</c:v>
                </c:pt>
                <c:pt idx="14">
                  <c:v>61</c:v>
                </c:pt>
                <c:pt idx="15">
                  <c:v>46</c:v>
                </c:pt>
                <c:pt idx="16" formatCode="#,##0">
                  <c:v>31</c:v>
                </c:pt>
                <c:pt idx="17" formatCode="#,##0">
                  <c:v>22</c:v>
                </c:pt>
                <c:pt idx="18" formatCode="#,##0">
                  <c:v>25</c:v>
                </c:pt>
                <c:pt idx="19" formatCode="#,##0">
                  <c:v>25</c:v>
                </c:pt>
              </c:numCache>
            </c:numRef>
          </c:val>
          <c:extLst>
            <c:ext xmlns:c16="http://schemas.microsoft.com/office/drawing/2014/chart" uri="{C3380CC4-5D6E-409C-BE32-E72D297353CC}">
              <c16:uniqueId val="{0000000E-0855-934B-95EC-717B7869E04E}"/>
            </c:ext>
          </c:extLst>
        </c:ser>
        <c:ser>
          <c:idx val="16"/>
          <c:order val="15"/>
          <c:tx>
            <c:strRef>
              <c:f>'for graphics'!$A$18</c:f>
              <c:strCache>
                <c:ptCount val="1"/>
                <c:pt idx="0">
                  <c:v> Herschel</c:v>
                </c:pt>
              </c:strCache>
            </c:strRef>
          </c:tx>
          <c:spPr>
            <a:gradFill rotWithShape="0">
              <a:gsLst>
                <a:gs pos="0">
                  <a:srgbClr val="71A6DB"/>
                </a:gs>
                <a:gs pos="50000">
                  <a:srgbClr val="559BDB"/>
                </a:gs>
                <a:gs pos="100000">
                  <a:srgbClr val="438AC9"/>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graphics'!$B$18:$U$18</c:f>
              <c:numCache>
                <c:formatCode>General</c:formatCode>
                <c:ptCount val="20"/>
                <c:pt idx="0">
                  <c:v>0</c:v>
                </c:pt>
                <c:pt idx="1">
                  <c:v>0</c:v>
                </c:pt>
                <c:pt idx="2">
                  <c:v>0</c:v>
                </c:pt>
                <c:pt idx="3">
                  <c:v>0</c:v>
                </c:pt>
                <c:pt idx="4">
                  <c:v>0</c:v>
                </c:pt>
                <c:pt idx="5">
                  <c:v>0</c:v>
                </c:pt>
                <c:pt idx="6">
                  <c:v>0</c:v>
                </c:pt>
                <c:pt idx="7">
                  <c:v>0</c:v>
                </c:pt>
                <c:pt idx="8">
                  <c:v>228</c:v>
                </c:pt>
                <c:pt idx="9">
                  <c:v>109</c:v>
                </c:pt>
                <c:pt idx="10">
                  <c:v>256</c:v>
                </c:pt>
                <c:pt idx="11">
                  <c:v>323</c:v>
                </c:pt>
                <c:pt idx="12">
                  <c:v>347</c:v>
                </c:pt>
                <c:pt idx="13">
                  <c:v>301</c:v>
                </c:pt>
                <c:pt idx="14">
                  <c:v>305</c:v>
                </c:pt>
                <c:pt idx="15">
                  <c:v>276</c:v>
                </c:pt>
                <c:pt idx="16" formatCode="#,##0">
                  <c:v>248</c:v>
                </c:pt>
                <c:pt idx="17" formatCode="#,##0">
                  <c:v>234</c:v>
                </c:pt>
                <c:pt idx="18" formatCode="#,##0">
                  <c:v>250</c:v>
                </c:pt>
                <c:pt idx="19" formatCode="#,##0">
                  <c:v>410</c:v>
                </c:pt>
              </c:numCache>
            </c:numRef>
          </c:val>
          <c:extLst>
            <c:ext xmlns:c16="http://schemas.microsoft.com/office/drawing/2014/chart" uri="{C3380CC4-5D6E-409C-BE32-E72D297353CC}">
              <c16:uniqueId val="{0000000F-0855-934B-95EC-717B7869E04E}"/>
            </c:ext>
          </c:extLst>
        </c:ser>
        <c:ser>
          <c:idx val="17"/>
          <c:order val="16"/>
          <c:tx>
            <c:strRef>
              <c:f>'for graphics'!$A$19</c:f>
              <c:strCache>
                <c:ptCount val="1"/>
                <c:pt idx="0">
                  <c:v> Planck</c:v>
                </c:pt>
              </c:strCache>
            </c:strRef>
          </c:tx>
          <c:spPr>
            <a:gradFill rotWithShape="0">
              <a:gsLst>
                <a:gs pos="0">
                  <a:srgbClr val="81B861"/>
                </a:gs>
                <a:gs pos="50000">
                  <a:srgbClr val="6FB242"/>
                </a:gs>
                <a:gs pos="100000">
                  <a:srgbClr val="61A235"/>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graphics'!$B$19:$U$19</c:f>
              <c:numCache>
                <c:formatCode>General</c:formatCode>
                <c:ptCount val="20"/>
                <c:pt idx="0">
                  <c:v>0</c:v>
                </c:pt>
                <c:pt idx="1">
                  <c:v>0</c:v>
                </c:pt>
                <c:pt idx="2">
                  <c:v>0</c:v>
                </c:pt>
                <c:pt idx="3">
                  <c:v>0</c:v>
                </c:pt>
                <c:pt idx="4">
                  <c:v>0</c:v>
                </c:pt>
                <c:pt idx="5">
                  <c:v>0</c:v>
                </c:pt>
                <c:pt idx="6">
                  <c:v>0</c:v>
                </c:pt>
                <c:pt idx="7">
                  <c:v>0</c:v>
                </c:pt>
                <c:pt idx="8">
                  <c:v>0</c:v>
                </c:pt>
                <c:pt idx="9">
                  <c:v>48</c:v>
                </c:pt>
                <c:pt idx="10">
                  <c:v>69</c:v>
                </c:pt>
                <c:pt idx="11">
                  <c:v>118</c:v>
                </c:pt>
                <c:pt idx="12">
                  <c:v>327</c:v>
                </c:pt>
                <c:pt idx="13">
                  <c:v>329</c:v>
                </c:pt>
                <c:pt idx="14">
                  <c:v>316</c:v>
                </c:pt>
                <c:pt idx="15">
                  <c:v>299</c:v>
                </c:pt>
                <c:pt idx="16" formatCode="#,##0">
                  <c:v>297</c:v>
                </c:pt>
                <c:pt idx="17" formatCode="#,##0">
                  <c:v>336</c:v>
                </c:pt>
                <c:pt idx="18" formatCode="#,##0">
                  <c:v>307</c:v>
                </c:pt>
                <c:pt idx="19" formatCode="#,##0">
                  <c:v>292</c:v>
                </c:pt>
              </c:numCache>
            </c:numRef>
          </c:val>
          <c:extLst>
            <c:ext xmlns:c16="http://schemas.microsoft.com/office/drawing/2014/chart" uri="{C3380CC4-5D6E-409C-BE32-E72D297353CC}">
              <c16:uniqueId val="{00000010-0855-934B-95EC-717B7869E04E}"/>
            </c:ext>
          </c:extLst>
        </c:ser>
        <c:ser>
          <c:idx val="18"/>
          <c:order val="17"/>
          <c:tx>
            <c:strRef>
              <c:f>'for graphics'!$A$20</c:f>
              <c:strCache>
                <c:ptCount val="1"/>
                <c:pt idx="0">
                  <c:v> PROBA-2</c:v>
                </c:pt>
              </c:strCache>
            </c:strRef>
          </c:tx>
          <c:spPr>
            <a:gradFill rotWithShape="0">
              <a:gsLst>
                <a:gs pos="0">
                  <a:srgbClr val="9CADD9"/>
                </a:gs>
                <a:gs pos="50000">
                  <a:srgbClr val="8CA0D7"/>
                </a:gs>
                <a:gs pos="100000">
                  <a:srgbClr val="778CC3"/>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graphics'!$B$20:$U$20</c:f>
              <c:numCache>
                <c:formatCode>General</c:formatCode>
                <c:ptCount val="20"/>
                <c:pt idx="0">
                  <c:v>0</c:v>
                </c:pt>
                <c:pt idx="1">
                  <c:v>0</c:v>
                </c:pt>
                <c:pt idx="2">
                  <c:v>0</c:v>
                </c:pt>
                <c:pt idx="3">
                  <c:v>0</c:v>
                </c:pt>
                <c:pt idx="4">
                  <c:v>0</c:v>
                </c:pt>
                <c:pt idx="5">
                  <c:v>0</c:v>
                </c:pt>
                <c:pt idx="6">
                  <c:v>0</c:v>
                </c:pt>
                <c:pt idx="7">
                  <c:v>0</c:v>
                </c:pt>
                <c:pt idx="8">
                  <c:v>0</c:v>
                </c:pt>
                <c:pt idx="9">
                  <c:v>7</c:v>
                </c:pt>
                <c:pt idx="10">
                  <c:v>6</c:v>
                </c:pt>
                <c:pt idx="11">
                  <c:v>26</c:v>
                </c:pt>
                <c:pt idx="12">
                  <c:v>15</c:v>
                </c:pt>
                <c:pt idx="13">
                  <c:v>11</c:v>
                </c:pt>
                <c:pt idx="14">
                  <c:v>18</c:v>
                </c:pt>
                <c:pt idx="15">
                  <c:v>9</c:v>
                </c:pt>
                <c:pt idx="16" formatCode="#,##0">
                  <c:v>12</c:v>
                </c:pt>
                <c:pt idx="17" formatCode="#,##0">
                  <c:v>9</c:v>
                </c:pt>
                <c:pt idx="18" formatCode="#,##0">
                  <c:v>11</c:v>
                </c:pt>
                <c:pt idx="19" formatCode="#,##0">
                  <c:v>13</c:v>
                </c:pt>
              </c:numCache>
            </c:numRef>
          </c:val>
          <c:extLst>
            <c:ext xmlns:c16="http://schemas.microsoft.com/office/drawing/2014/chart" uri="{C3380CC4-5D6E-409C-BE32-E72D297353CC}">
              <c16:uniqueId val="{00000011-0855-934B-95EC-717B7869E04E}"/>
            </c:ext>
          </c:extLst>
        </c:ser>
        <c:ser>
          <c:idx val="19"/>
          <c:order val="18"/>
          <c:tx>
            <c:strRef>
              <c:f>'for graphics'!$A$21</c:f>
              <c:strCache>
                <c:ptCount val="1"/>
                <c:pt idx="0">
                  <c:v> Gaia</c:v>
                </c:pt>
              </c:strCache>
            </c:strRef>
          </c:tx>
          <c:spPr>
            <a:gradFill rotWithShape="0">
              <a:gsLst>
                <a:gs pos="0">
                  <a:srgbClr val="F4B299"/>
                </a:gs>
                <a:gs pos="50000">
                  <a:srgbClr val="F6A585"/>
                </a:gs>
                <a:gs pos="100000">
                  <a:srgbClr val="E18F6E"/>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graphics'!$B$21:$U$21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31</c:v>
                </c:pt>
                <c:pt idx="13">
                  <c:v>37</c:v>
                </c:pt>
                <c:pt idx="14">
                  <c:v>63</c:v>
                </c:pt>
                <c:pt idx="15">
                  <c:v>403</c:v>
                </c:pt>
                <c:pt idx="16" formatCode="#,##0">
                  <c:v>881</c:v>
                </c:pt>
                <c:pt idx="17" formatCode="#,##0">
                  <c:v>1631</c:v>
                </c:pt>
                <c:pt idx="18" formatCode="0">
                  <c:v>1676</c:v>
                </c:pt>
                <c:pt idx="19" formatCode="0">
                  <c:v>1600</c:v>
                </c:pt>
              </c:numCache>
            </c:numRef>
          </c:val>
          <c:extLst>
            <c:ext xmlns:c16="http://schemas.microsoft.com/office/drawing/2014/chart" uri="{C3380CC4-5D6E-409C-BE32-E72D297353CC}">
              <c16:uniqueId val="{00000012-0855-934B-95EC-717B7869E04E}"/>
            </c:ext>
          </c:extLst>
        </c:ser>
        <c:ser>
          <c:idx val="20"/>
          <c:order val="19"/>
          <c:tx>
            <c:strRef>
              <c:f>'for graphics'!$A$22</c:f>
              <c:strCache>
                <c:ptCount val="1"/>
                <c:pt idx="0">
                  <c:v> LISA Pathfinder</c:v>
                </c:pt>
              </c:strCache>
            </c:strRef>
          </c:tx>
          <c:spPr>
            <a:gradFill rotWithShape="0">
              <a:gsLst>
                <a:gs pos="0">
                  <a:srgbClr val="C7C7C7"/>
                </a:gs>
                <a:gs pos="50000">
                  <a:srgbClr val="BFBFBF"/>
                </a:gs>
                <a:gs pos="100000">
                  <a:srgbClr val="A9A9A9"/>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graphics'!$B$22:$U$22</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3</c:v>
                </c:pt>
                <c:pt idx="15">
                  <c:v>5</c:v>
                </c:pt>
                <c:pt idx="16" formatCode="#,##0">
                  <c:v>10</c:v>
                </c:pt>
                <c:pt idx="17" formatCode="#,##0">
                  <c:v>8</c:v>
                </c:pt>
                <c:pt idx="18" formatCode="#,##0">
                  <c:v>3</c:v>
                </c:pt>
                <c:pt idx="19" formatCode="#,##0">
                  <c:v>4</c:v>
                </c:pt>
              </c:numCache>
            </c:numRef>
          </c:val>
          <c:extLst>
            <c:ext xmlns:c16="http://schemas.microsoft.com/office/drawing/2014/chart" uri="{C3380CC4-5D6E-409C-BE32-E72D297353CC}">
              <c16:uniqueId val="{00000013-0855-934B-95EC-717B7869E04E}"/>
            </c:ext>
          </c:extLst>
        </c:ser>
        <c:ser>
          <c:idx val="21"/>
          <c:order val="20"/>
          <c:tx>
            <c:strRef>
              <c:f>'for graphics'!$A$23</c:f>
              <c:strCache>
                <c:ptCount val="1"/>
                <c:pt idx="0">
                  <c:v> ExoMars 2016</c:v>
                </c:pt>
              </c:strCache>
            </c:strRef>
          </c:tx>
          <c:spPr>
            <a:gradFill rotWithShape="0">
              <a:gsLst>
                <a:gs pos="0">
                  <a:srgbClr val="FFD794"/>
                </a:gs>
                <a:gs pos="50000">
                  <a:srgbClr val="FFD27E"/>
                </a:gs>
                <a:gs pos="100000">
                  <a:srgbClr val="E5BC67"/>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graphics'!$B$23:$U$23</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1</c:v>
                </c:pt>
                <c:pt idx="13">
                  <c:v>7</c:v>
                </c:pt>
                <c:pt idx="14">
                  <c:v>9</c:v>
                </c:pt>
                <c:pt idx="15">
                  <c:v>28</c:v>
                </c:pt>
                <c:pt idx="16" formatCode="#,##0">
                  <c:v>25</c:v>
                </c:pt>
                <c:pt idx="17" formatCode="#,##0">
                  <c:v>20</c:v>
                </c:pt>
                <c:pt idx="18" formatCode="#,##0">
                  <c:v>14</c:v>
                </c:pt>
                <c:pt idx="19" formatCode="#,##0">
                  <c:v>40</c:v>
                </c:pt>
              </c:numCache>
            </c:numRef>
          </c:val>
          <c:extLst>
            <c:ext xmlns:c16="http://schemas.microsoft.com/office/drawing/2014/chart" uri="{C3380CC4-5D6E-409C-BE32-E72D297353CC}">
              <c16:uniqueId val="{00000014-0855-934B-95EC-717B7869E04E}"/>
            </c:ext>
          </c:extLst>
        </c:ser>
        <c:ser>
          <c:idx val="22"/>
          <c:order val="21"/>
          <c:tx>
            <c:strRef>
              <c:f>'for graphics'!$A$24</c:f>
              <c:strCache>
                <c:ptCount val="1"/>
                <c:pt idx="0">
                  <c:v> BepiColombo</c:v>
                </c:pt>
              </c:strCache>
            </c:strRef>
          </c:tx>
          <c:spPr>
            <a:gradFill rotWithShape="0">
              <a:gsLst>
                <a:gs pos="0">
                  <a:srgbClr val="A4C1E4"/>
                </a:gs>
                <a:gs pos="50000">
                  <a:srgbClr val="94B8E3"/>
                </a:gs>
                <a:gs pos="100000">
                  <a:srgbClr val="7EA3CE"/>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graphics'!$B$24:$U$24</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formatCode="#,##0">
                  <c:v>4</c:v>
                </c:pt>
                <c:pt idx="17" formatCode="#,##0">
                  <c:v>11</c:v>
                </c:pt>
                <c:pt idx="18" formatCode="#,##0">
                  <c:v>28</c:v>
                </c:pt>
                <c:pt idx="19" formatCode="#,##0">
                  <c:v>28</c:v>
                </c:pt>
              </c:numCache>
            </c:numRef>
          </c:val>
          <c:extLst>
            <c:ext xmlns:c16="http://schemas.microsoft.com/office/drawing/2014/chart" uri="{C3380CC4-5D6E-409C-BE32-E72D297353CC}">
              <c16:uniqueId val="{00000015-0855-934B-95EC-717B7869E04E}"/>
            </c:ext>
          </c:extLst>
        </c:ser>
        <c:ser>
          <c:idx val="23"/>
          <c:order val="22"/>
          <c:tx>
            <c:strRef>
              <c:f>'for graphics'!$A$25</c:f>
              <c:strCache>
                <c:ptCount val="1"/>
                <c:pt idx="0">
                  <c:v> CHEOPS</c:v>
                </c:pt>
              </c:strCache>
            </c:strRef>
          </c:tx>
          <c:spPr>
            <a:gradFill rotWithShape="0">
              <a:gsLst>
                <a:gs pos="0">
                  <a:srgbClr val="ABCB9D"/>
                </a:gs>
                <a:gs pos="50000">
                  <a:srgbClr val="A0C78D"/>
                </a:gs>
                <a:gs pos="100000">
                  <a:srgbClr val="8CB37A"/>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graphics'!$B$25:$U$25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formatCode="#,##0">
                  <c:v>0</c:v>
                </c:pt>
                <c:pt idx="17" formatCode="#,##0">
                  <c:v>0</c:v>
                </c:pt>
                <c:pt idx="18" formatCode="#,##0">
                  <c:v>8</c:v>
                </c:pt>
                <c:pt idx="19" formatCode="#,##0">
                  <c:v>12</c:v>
                </c:pt>
              </c:numCache>
            </c:numRef>
          </c:val>
          <c:extLst>
            <c:ext xmlns:c16="http://schemas.microsoft.com/office/drawing/2014/chart" uri="{C3380CC4-5D6E-409C-BE32-E72D297353CC}">
              <c16:uniqueId val="{00000016-0855-934B-95EC-717B7869E04E}"/>
            </c:ext>
          </c:extLst>
        </c:ser>
        <c:ser>
          <c:idx val="24"/>
          <c:order val="23"/>
          <c:tx>
            <c:strRef>
              <c:f>'for graphics'!$A$26</c:f>
              <c:strCache>
                <c:ptCount val="1"/>
                <c:pt idx="0">
                  <c:v> Solar Orbiter</c:v>
                </c:pt>
              </c:strCache>
            </c:strRef>
          </c:tx>
          <c:spPr>
            <a:gradFill rotWithShape="0">
              <a:gsLst>
                <a:gs pos="0">
                  <a:srgbClr val="C4CCE6"/>
                </a:gs>
                <a:gs pos="50000">
                  <a:srgbClr val="B8C3E4"/>
                </a:gs>
                <a:gs pos="100000">
                  <a:srgbClr val="A0ABCD"/>
                </a:gs>
              </a:gsLst>
              <a:lin ang="5400000"/>
            </a:gradFill>
            <a:ln w="25400">
              <a:noFill/>
            </a:ln>
          </c:spPr>
          <c:cat>
            <c:numRef>
              <c:f>'for graphics'!$B$1:$U$1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'for graphics'!$B$26:$U$26</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formatCode="#,##0">
                  <c:v>0</c:v>
                </c:pt>
                <c:pt idx="17" formatCode="#,##0">
                  <c:v>0</c:v>
                </c:pt>
                <c:pt idx="18" formatCode="#,##0">
                  <c:v>29</c:v>
                </c:pt>
                <c:pt idx="19" formatCode="#,##0">
                  <c:v>84</c:v>
                </c:pt>
              </c:numCache>
            </c:numRef>
          </c:val>
          <c:extLst>
            <c:ext xmlns:c16="http://schemas.microsoft.com/office/drawing/2014/chart" uri="{C3380CC4-5D6E-409C-BE32-E72D297353CC}">
              <c16:uniqueId val="{00000017-0855-934B-95EC-717B7869E04E}"/>
            </c:ext>
          </c:extLst>
        </c:ser>
        <c:dLbls>
          <c:showLegendKey val="0"/>
          <c:showVal val="0"/>
          <c:showCatName val="0"/>
          <c:showSerName val="0"/>
          <c:showPercent val="0"/>
          <c:showBubbleSize val="0"/>
        </c:dLbls>
        <c:axId val="1991632703"/>
        <c:axId val="1"/>
      </c:areaChart>
      <c:catAx>
        <c:axId val="1991632703"/>
        <c:scaling>
          <c:orientation val="minMax"/>
        </c:scaling>
        <c:delete val="0"/>
        <c:axPos val="b"/>
        <c:title>
          <c:tx>
            <c:rich>
              <a:bodyPr/>
              <a:lstStyle/>
              <a:p>
                <a:pPr>
                  <a:defRPr/>
                </a:pPr>
                <a:r>
                  <a:rPr lang="en-GB" sz="1600">
                    <a:solidFill>
                      <a:schemeClr val="bg1"/>
                    </a:solidFill>
                  </a:rPr>
                  <a:t>Year </a:t>
                </a:r>
              </a:p>
            </c:rich>
          </c:tx>
          <c:overlay val="0"/>
          <c:spPr>
            <a:noFill/>
            <a:ln w="25400">
              <a:noFill/>
            </a:ln>
          </c:spPr>
        </c:title>
        <c:numFmt formatCode="General" sourceLinked="1"/>
        <c:majorTickMark val="out"/>
        <c:minorTickMark val="none"/>
        <c:tickLblPos val="nextTo"/>
        <c:spPr>
          <a:ln w="3175">
            <a:solidFill>
              <a:schemeClr val="bg1"/>
            </a:solidFill>
            <a:prstDash val="solid"/>
          </a:ln>
        </c:spPr>
        <c:txPr>
          <a:bodyPr rot="0" vert="horz"/>
          <a:lstStyle/>
          <a:p>
            <a:pPr>
              <a:defRPr sz="1400">
                <a:solidFill>
                  <a:schemeClr val="bg1"/>
                </a:solidFill>
              </a:defRPr>
            </a:pPr>
            <a:endParaRPr lang="en-US"/>
          </a:p>
        </c:txPr>
        <c:crossAx val="1"/>
        <c:crosses val="autoZero"/>
        <c:auto val="1"/>
        <c:lblAlgn val="ctr"/>
        <c:lblOffset val="100"/>
        <c:noMultiLvlLbl val="0"/>
      </c:catAx>
      <c:valAx>
        <c:axId val="1"/>
        <c:scaling>
          <c:orientation val="minMax"/>
          <c:max val="4000"/>
        </c:scaling>
        <c:delete val="0"/>
        <c:axPos val="l"/>
        <c:majorGridlines>
          <c:spPr>
            <a:ln w="3175">
              <a:solidFill>
                <a:schemeClr val="bg1"/>
              </a:solidFill>
              <a:prstDash val="solid"/>
            </a:ln>
          </c:spPr>
        </c:majorGridlines>
        <c:title>
          <c:tx>
            <c:rich>
              <a:bodyPr/>
              <a:lstStyle/>
              <a:p>
                <a:pPr>
                  <a:defRPr/>
                </a:pPr>
                <a:r>
                  <a:rPr lang="en-GB" sz="1600">
                    <a:solidFill>
                      <a:schemeClr val="bg1"/>
                    </a:solidFill>
                  </a:rPr>
                  <a:t>Publications per year</a:t>
                </a:r>
              </a:p>
            </c:rich>
          </c:tx>
          <c:layout>
            <c:manualLayout>
              <c:xMode val="edge"/>
              <c:yMode val="edge"/>
              <c:x val="1.1948111328173694E-2"/>
              <c:y val="0.21467052599250011"/>
            </c:manualLayout>
          </c:layout>
          <c:overlay val="0"/>
          <c:spPr>
            <a:noFill/>
            <a:ln w="25400">
              <a:noFill/>
            </a:ln>
          </c:spPr>
        </c:title>
        <c:numFmt formatCode="General" sourceLinked="1"/>
        <c:majorTickMark val="out"/>
        <c:minorTickMark val="none"/>
        <c:tickLblPos val="nextTo"/>
        <c:spPr>
          <a:ln w="3175">
            <a:solidFill>
              <a:schemeClr val="bg1"/>
            </a:solidFill>
            <a:prstDash val="solid"/>
          </a:ln>
        </c:spPr>
        <c:txPr>
          <a:bodyPr rot="0" vert="horz"/>
          <a:lstStyle/>
          <a:p>
            <a:pPr>
              <a:defRPr sz="1400">
                <a:solidFill>
                  <a:schemeClr val="bg1"/>
                </a:solidFill>
              </a:defRPr>
            </a:pPr>
            <a:endParaRPr lang="en-US"/>
          </a:p>
        </c:txPr>
        <c:crossAx val="1991632703"/>
        <c:crosses val="autoZero"/>
        <c:crossBetween val="midCat"/>
      </c:valAx>
      <c:spPr>
        <a:solidFill>
          <a:schemeClr val="tx1"/>
        </a:solidFill>
        <a:ln w="12700">
          <a:solidFill>
            <a:schemeClr val="bg1"/>
          </a:solidFill>
        </a:ln>
      </c:spPr>
    </c:plotArea>
    <c:plotVisOnly val="1"/>
    <c:dispBlanksAs val="zero"/>
    <c:showDLblsOverMax val="0"/>
  </c:chart>
  <c:spPr>
    <a:noFill/>
    <a:ln w="6350">
      <a:noFill/>
    </a:ln>
  </c:spPr>
  <c:txPr>
    <a:bodyPr/>
    <a:lstStyle/>
    <a:p>
      <a:pPr>
        <a:defRPr sz="1000" b="0" i="0" u="none" strike="noStrike" baseline="0">
          <a:solidFill>
            <a:schemeClr val="tx1"/>
          </a:solidFill>
          <a:latin typeface="Calibri"/>
          <a:ea typeface="Calibri"/>
          <a:cs typeface="Calibri"/>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10/14/2024</a:t>
            </a:fld>
            <a:endParaRPr lang="en-US"/>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1F1F1F"/>
                </a:solidFill>
                <a:effectLst/>
                <a:highlight>
                  <a:srgbClr val="FFFFFF"/>
                </a:highlight>
                <a:latin typeface="Google Sans"/>
              </a:rPr>
              <a:t>The Cassini-Huygens was </a:t>
            </a:r>
            <a:r>
              <a:rPr lang="en-GB" b="0" i="0">
                <a:solidFill>
                  <a:srgbClr val="040C28"/>
                </a:solidFill>
                <a:effectLst/>
                <a:latin typeface="Google Sans"/>
              </a:rPr>
              <a:t>cooperative project between NASA and ESA</a:t>
            </a:r>
            <a:r>
              <a:rPr lang="en-GB" b="0" i="0">
                <a:solidFill>
                  <a:srgbClr val="1F1F1F"/>
                </a:solidFill>
                <a:effectLst/>
                <a:highlight>
                  <a:srgbClr val="FFFFFF"/>
                </a:highlight>
                <a:latin typeface="Google Sans"/>
              </a:rPr>
              <a:t> (and the Italian Space Agency, ASI) which launched in 1997. NASA supplied the main spacecraft, the orbiter Cassini, and ESA supplied the lander, Huygens. In 2005 the Huygens probe descended into the atmosphere of Titan, Saturn's largest moon.</a:t>
            </a:r>
            <a:endParaRPr lang="en-GB"/>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11</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5381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14</a:t>
            </a:fld>
            <a:endParaRPr lang="en-US"/>
          </a:p>
        </p:txBody>
      </p:sp>
    </p:spTree>
    <p:extLst>
      <p:ext uri="{BB962C8B-B14F-4D97-AF65-F5344CB8AC3E}">
        <p14:creationId xmlns:p14="http://schemas.microsoft.com/office/powerpoint/2010/main" val="877984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20</a:t>
            </a:fld>
            <a:endParaRPr kumimoji="0" lang="en-US"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52964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4049313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a:p>
        </p:txBody>
      </p:sp>
    </p:spTree>
    <p:extLst>
      <p:ext uri="{BB962C8B-B14F-4D97-AF65-F5344CB8AC3E}">
        <p14:creationId xmlns:p14="http://schemas.microsoft.com/office/powerpoint/2010/main" val="3492037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55979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117481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64526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135618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369385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xfrm>
            <a:off x="373063" y="685800"/>
            <a:ext cx="6111875" cy="3429000"/>
          </a:xfrm>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rPr lang="en-GB"/>
              <a:t>L5</a:t>
            </a:r>
          </a:p>
          <a:p>
            <a:pPr defTabSz="457200">
              <a:lnSpc>
                <a:spcPct val="117999"/>
              </a:lnSpc>
              <a:spcBef>
                <a:spcPts val="0"/>
              </a:spcBef>
              <a:defRPr sz="2200">
                <a:latin typeface="Helvetica Neue"/>
                <a:ea typeface="Helvetica Neue"/>
                <a:cs typeface="Helvetica Neue"/>
                <a:sym typeface="Helvetica Neue"/>
              </a:defRPr>
            </a:pPr>
            <a:r>
              <a:rPr lang="en-GB"/>
              <a:t>Characterisation of the Atmosphere of Temperate Exoplanets</a:t>
            </a:r>
          </a:p>
          <a:p>
            <a:pPr defTabSz="457200">
              <a:lnSpc>
                <a:spcPct val="117999"/>
              </a:lnSpc>
              <a:spcBef>
                <a:spcPts val="0"/>
              </a:spcBef>
              <a:defRPr sz="2200">
                <a:latin typeface="Helvetica Neue"/>
                <a:ea typeface="Helvetica Neue"/>
                <a:cs typeface="Helvetica Neue"/>
                <a:sym typeface="Helvetica Neue"/>
              </a:defRPr>
            </a:pPr>
            <a:r>
              <a:rPr lang="en-GB"/>
              <a:t>The Galactic Ecosystem with Astrometry in the Near-infrared</a:t>
            </a:r>
          </a:p>
          <a:p>
            <a:pPr defTabSz="457200">
              <a:lnSpc>
                <a:spcPct val="117999"/>
              </a:lnSpc>
              <a:spcBef>
                <a:spcPts val="0"/>
              </a:spcBef>
              <a:defRPr sz="2200">
                <a:latin typeface="Helvetica Neue"/>
                <a:ea typeface="Helvetica Neue"/>
                <a:cs typeface="Helvetica Neue"/>
                <a:sym typeface="Helvetica Neue"/>
              </a:defRPr>
            </a:pPr>
            <a:r>
              <a:rPr lang="en-GB"/>
              <a:t>L6</a:t>
            </a:r>
          </a:p>
          <a:p>
            <a:pPr defTabSz="457200">
              <a:lnSpc>
                <a:spcPct val="117999"/>
              </a:lnSpc>
              <a:spcBef>
                <a:spcPts val="0"/>
              </a:spcBef>
              <a:defRPr sz="2200">
                <a:latin typeface="Helvetica Neue"/>
                <a:ea typeface="Helvetica Neue"/>
                <a:cs typeface="Helvetica Neue"/>
                <a:sym typeface="Helvetica Neue"/>
              </a:defRPr>
            </a:pPr>
            <a:r>
              <a:rPr lang="en-GB"/>
              <a:t>Precision Spectroscopy of the Fireball Universe (CMB)</a:t>
            </a:r>
          </a:p>
          <a:p>
            <a:pPr defTabSz="457200">
              <a:lnSpc>
                <a:spcPct val="117999"/>
              </a:lnSpc>
              <a:spcBef>
                <a:spcPts val="0"/>
              </a:spcBef>
              <a:defRPr sz="2200">
                <a:latin typeface="Helvetica Neue"/>
                <a:ea typeface="Helvetica Neue"/>
                <a:cs typeface="Helvetica Neue"/>
                <a:sym typeface="Helvetica Neue"/>
              </a:defRPr>
            </a:pPr>
            <a:r>
              <a:rPr lang="en-GB"/>
              <a:t>Adding Colour and Depth to the Gravitational Wave Sky</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6.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44" y="6458445"/>
            <a:ext cx="9956800" cy="405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444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4" name="Slide Number">
            <a:extLst>
              <a:ext uri="{FF2B5EF4-FFF2-40B4-BE49-F238E27FC236}">
                <a16:creationId xmlns:a16="http://schemas.microsoft.com/office/drawing/2014/main" id="{CA3EFE69-D3CB-DFF2-6F3F-284DBC351615}"/>
              </a:ext>
            </a:extLst>
          </p:cNvPr>
          <p:cNvSpPr txBox="1">
            <a:spLocks noGrp="1"/>
          </p:cNvSpPr>
          <p:nvPr>
            <p:ph type="sldNum" sz="quarter" idx="2"/>
          </p:nvPr>
        </p:nvSpPr>
        <p:spPr>
          <a:xfrm>
            <a:off x="11564155" y="6279968"/>
            <a:ext cx="366316" cy="166437"/>
          </a:xfrm>
          <a:prstGeom prst="rect">
            <a:avLst/>
          </a:prstGeom>
        </p:spPr>
        <p:txBody>
          <a:bodyPr lIns="19050" tIns="19050" rIns="19050" bIns="19050"/>
          <a:lstStyle>
            <a:lvl1pPr algn="ctr" defTabSz="412739">
              <a:defRPr sz="800">
                <a:solidFill>
                  <a:srgbClr val="929292"/>
                </a:solidFill>
              </a:defRPr>
            </a:lvl1pPr>
          </a:lstStyle>
          <a:p>
            <a:fld id="{5F59714B-BE67-F24F-B5ED-6299AFD6538C}" type="slidenum">
              <a:rPr lang="en-NL" smtClean="0"/>
              <a:pPr/>
              <a:t>‹#›</a:t>
            </a:fld>
            <a:endParaRPr lang="en-NL"/>
          </a:p>
        </p:txBody>
      </p:sp>
    </p:spTree>
    <p:extLst>
      <p:ext uri="{BB962C8B-B14F-4D97-AF65-F5344CB8AC3E}">
        <p14:creationId xmlns:p14="http://schemas.microsoft.com/office/powerpoint/2010/main" val="302397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34" y="6454648"/>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hart #1">
    <p:bg>
      <p:bgPr>
        <a:solidFill>
          <a:schemeClr val="accent3">
            <a:lumOff val="44000"/>
          </a:schemeClr>
        </a:solidFill>
        <a:effectLst/>
      </p:bgPr>
    </p:bg>
    <p:spTree>
      <p:nvGrpSpPr>
        <p:cNvPr id="1" name=""/>
        <p:cNvGrpSpPr/>
        <p:nvPr/>
      </p:nvGrpSpPr>
      <p:grpSpPr>
        <a:xfrm>
          <a:off x="0" y="0"/>
          <a:ext cx="0" cy="0"/>
          <a:chOff x="0" y="0"/>
          <a:chExt cx="0" cy="0"/>
        </a:xfrm>
      </p:grpSpPr>
      <p:sp>
        <p:nvSpPr>
          <p:cNvPr id="390" name="Title Text"/>
          <p:cNvSpPr txBox="1">
            <a:spLocks noGrp="1"/>
          </p:cNvSpPr>
          <p:nvPr>
            <p:ph type="title"/>
          </p:nvPr>
        </p:nvSpPr>
        <p:spPr>
          <a:xfrm>
            <a:off x="133714" y="125338"/>
            <a:ext cx="10442478" cy="500137"/>
          </a:xfrm>
          <a:prstGeom prst="rect">
            <a:avLst/>
          </a:prstGeom>
        </p:spPr>
        <p:txBody>
          <a:bodyPr lIns="19050" tIns="19050" rIns="19050" bIns="19050" anchor="b"/>
          <a:lstStyle>
            <a:lvl1pPr defTabSz="412739">
              <a:defRPr>
                <a:solidFill>
                  <a:srgbClr val="0365C0"/>
                </a:solidFill>
                <a:latin typeface="Verdana"/>
                <a:ea typeface="Verdana"/>
                <a:cs typeface="Verdana"/>
                <a:sym typeface="Verdana"/>
              </a:defRPr>
            </a:lvl1pPr>
          </a:lstStyle>
          <a:p>
            <a:r>
              <a:t>Title Text</a:t>
            </a:r>
          </a:p>
        </p:txBody>
      </p:sp>
      <p:sp>
        <p:nvSpPr>
          <p:cNvPr id="391" name="Rectangle"/>
          <p:cNvSpPr/>
          <p:nvPr/>
        </p:nvSpPr>
        <p:spPr>
          <a:xfrm>
            <a:off x="-6368" y="6464300"/>
            <a:ext cx="12238074" cy="393477"/>
          </a:xfrm>
          <a:prstGeom prst="rect">
            <a:avLst/>
          </a:prstGeom>
          <a:solidFill>
            <a:srgbClr val="D6D6D6"/>
          </a:solidFill>
          <a:ln w="3175">
            <a:miter lim="400000"/>
          </a:ln>
          <a:effectLst>
            <a:outerShdw blurRad="12700" dir="5400000" rotWithShape="0">
              <a:srgbClr val="000000">
                <a:alpha val="50000"/>
              </a:srgbClr>
            </a:outerShdw>
          </a:effectLst>
        </p:spPr>
        <p:txBody>
          <a:bodyPr lIns="25400" tIns="25400" rIns="25400" bIns="25400" anchor="ctr"/>
          <a:lstStyle/>
          <a:p>
            <a:pPr algn="ctr" defTabSz="412739">
              <a:defRPr sz="1200">
                <a:solidFill>
                  <a:schemeClr val="accent3">
                    <a:lumOff val="44000"/>
                  </a:schemeClr>
                </a:solidFill>
                <a:latin typeface="Helvetica Light"/>
                <a:ea typeface="Helvetica Light"/>
                <a:cs typeface="Helvetica Light"/>
                <a:sym typeface="Helvetica Light"/>
              </a:defRPr>
            </a:pPr>
            <a:endParaRPr sz="1600"/>
          </a:p>
        </p:txBody>
      </p:sp>
      <p:sp>
        <p:nvSpPr>
          <p:cNvPr id="392" name="Line"/>
          <p:cNvSpPr/>
          <p:nvPr/>
        </p:nvSpPr>
        <p:spPr>
          <a:xfrm>
            <a:off x="-2" y="762000"/>
            <a:ext cx="12225341" cy="0"/>
          </a:xfrm>
          <a:prstGeom prst="line">
            <a:avLst/>
          </a:prstGeom>
          <a:ln w="25400">
            <a:solidFill>
              <a:srgbClr val="B0D6E9"/>
            </a:solidFill>
            <a:miter lim="400000"/>
          </a:ln>
          <a:effectLst>
            <a:outerShdw blurRad="12700" dir="5400000" rotWithShape="0">
              <a:srgbClr val="000000">
                <a:alpha val="50000"/>
              </a:srgbClr>
            </a:outerShdw>
          </a:effectLst>
        </p:spPr>
        <p:txBody>
          <a:bodyPr lIns="25400" tIns="25400" rIns="25400" bIns="25400" anchor="ctr"/>
          <a:lstStyle/>
          <a:p>
            <a:pPr algn="ctr" defTabSz="412739">
              <a:defRPr sz="1200">
                <a:latin typeface="Helvetica Light"/>
                <a:ea typeface="Helvetica Light"/>
                <a:cs typeface="Helvetica Light"/>
                <a:sym typeface="Helvetica Light"/>
              </a:defRPr>
            </a:pPr>
            <a:endParaRPr sz="1600"/>
          </a:p>
        </p:txBody>
      </p:sp>
      <p:sp>
        <p:nvSpPr>
          <p:cNvPr id="393" name="ESA UNCLASSIFIED - For Official Use"/>
          <p:cNvSpPr txBox="1"/>
          <p:nvPr/>
        </p:nvSpPr>
        <p:spPr>
          <a:xfrm>
            <a:off x="257880" y="6217827"/>
            <a:ext cx="2285882" cy="194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309562">
              <a:defRPr sz="700"/>
            </a:lvl1pPr>
          </a:lstStyle>
          <a:p>
            <a:r>
              <a:rPr sz="933"/>
              <a:t>ESA UNCLASSIFIED - For Official Use</a:t>
            </a:r>
          </a:p>
        </p:txBody>
      </p:sp>
      <p:sp>
        <p:nvSpPr>
          <p:cNvPr id="394" name="Geoplanet Workshop| 11-01–2022 | Slide"/>
          <p:cNvSpPr txBox="1"/>
          <p:nvPr/>
        </p:nvSpPr>
        <p:spPr>
          <a:xfrm>
            <a:off x="9597928" y="6275679"/>
            <a:ext cx="2293897" cy="174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309562">
              <a:defRPr sz="600">
                <a:solidFill>
                  <a:srgbClr val="929292"/>
                </a:solidFill>
              </a:defRPr>
            </a:lvl1pPr>
          </a:lstStyle>
          <a:p>
            <a:r>
              <a:rPr lang="en-US" sz="800"/>
              <a:t>SSEWG # 48 </a:t>
            </a:r>
            <a:r>
              <a:rPr sz="800"/>
              <a:t>|</a:t>
            </a:r>
            <a:r>
              <a:rPr lang="en-US" sz="800"/>
              <a:t> 7 February 2023</a:t>
            </a:r>
            <a:r>
              <a:rPr sz="800"/>
              <a:t>| Slide</a:t>
            </a:r>
            <a:r>
              <a:rPr lang="en-US" sz="800"/>
              <a:t> </a:t>
            </a:r>
            <a:fld id="{6AF41A06-8204-F240-A5CA-09EDCF8CE546}" type="slidenum">
              <a:rPr lang="en-US" sz="800" smtClean="0"/>
              <a:t>‹#›</a:t>
            </a:fld>
            <a:r>
              <a:rPr sz="800"/>
              <a:t> </a:t>
            </a:r>
          </a:p>
        </p:txBody>
      </p:sp>
      <p:sp>
        <p:nvSpPr>
          <p:cNvPr id="396" name="Body Level One…"/>
          <p:cNvSpPr txBox="1">
            <a:spLocks noGrp="1"/>
          </p:cNvSpPr>
          <p:nvPr>
            <p:ph type="body" idx="1"/>
          </p:nvPr>
        </p:nvSpPr>
        <p:spPr>
          <a:xfrm>
            <a:off x="95510" y="898525"/>
            <a:ext cx="11870135" cy="5267691"/>
          </a:xfrm>
          <a:prstGeom prst="rect">
            <a:avLst/>
          </a:prstGeom>
        </p:spPr>
        <p:txBody>
          <a:bodyPr lIns="19050" tIns="19050" rIns="19050" bIns="19050">
            <a:normAutofit/>
          </a:bodyPr>
          <a:lstStyle>
            <a:lvl1pPr marL="238027" indent="-238027" defTabSz="412739">
              <a:lnSpc>
                <a:spcPct val="100000"/>
              </a:lnSpc>
              <a:buSzPct val="70000"/>
              <a:buBlip>
                <a:blip r:embed="rId2"/>
              </a:buBlip>
              <a:defRPr sz="1600">
                <a:solidFill>
                  <a:srgbClr val="000000"/>
                </a:solidFill>
              </a:defRPr>
            </a:lvl1pPr>
            <a:lvl2pPr marL="884745" indent="-190495" defTabSz="412739">
              <a:lnSpc>
                <a:spcPct val="100000"/>
              </a:lnSpc>
              <a:buSzPct val="110000"/>
              <a:buChar char="-"/>
              <a:defRPr sz="1600">
                <a:solidFill>
                  <a:srgbClr val="000000"/>
                </a:solidFill>
              </a:defRPr>
            </a:lvl2pPr>
            <a:lvl3pPr marL="1388499" indent="-186262" defTabSz="412739">
              <a:lnSpc>
                <a:spcPct val="100000"/>
              </a:lnSpc>
              <a:buClr>
                <a:srgbClr val="000000"/>
              </a:buClr>
              <a:buSzPct val="110000"/>
              <a:buChar char="-"/>
              <a:defRPr sz="1467">
                <a:solidFill>
                  <a:srgbClr val="000000"/>
                </a:solidFill>
              </a:defRPr>
            </a:lvl3pPr>
            <a:lvl4pPr marL="1891647" indent="-181423" defTabSz="412739">
              <a:lnSpc>
                <a:spcPct val="100000"/>
              </a:lnSpc>
              <a:buClr>
                <a:srgbClr val="000000"/>
              </a:buClr>
              <a:buSzPct val="110000"/>
              <a:buChar char="-"/>
              <a:defRPr sz="1333">
                <a:solidFill>
                  <a:srgbClr val="000000"/>
                </a:solidFill>
              </a:defRPr>
            </a:lvl4pPr>
            <a:lvl5pPr marL="2394052" indent="-175841" defTabSz="412739">
              <a:lnSpc>
                <a:spcPct val="100000"/>
              </a:lnSpc>
              <a:buClr>
                <a:srgbClr val="000000"/>
              </a:buClr>
              <a:buSzPct val="110000"/>
              <a:buChar char="-"/>
              <a:defRPr sz="1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pic>
        <p:nvPicPr>
          <p:cNvPr id="397" name="Picture 91" descr="Picture 91"/>
          <p:cNvPicPr>
            <a:picLocks noChangeAspect="1"/>
          </p:cNvPicPr>
          <p:nvPr/>
        </p:nvPicPr>
        <p:blipFill>
          <a:blip r:embed="rId3"/>
          <a:stretch>
            <a:fillRect/>
          </a:stretch>
        </p:blipFill>
        <p:spPr>
          <a:xfrm>
            <a:off x="10555838" y="6616050"/>
            <a:ext cx="1559662" cy="100647"/>
          </a:xfrm>
          <a:prstGeom prst="rect">
            <a:avLst/>
          </a:prstGeom>
          <a:ln w="12700">
            <a:miter lim="400000"/>
          </a:ln>
        </p:spPr>
      </p:pic>
      <p:pic>
        <p:nvPicPr>
          <p:cNvPr id="398" name="Solid logo.png" descr="Solid logo.png"/>
          <p:cNvPicPr>
            <a:picLocks noChangeAspect="1"/>
          </p:cNvPicPr>
          <p:nvPr/>
        </p:nvPicPr>
        <p:blipFill>
          <a:blip r:embed="rId4"/>
          <a:stretch>
            <a:fillRect/>
          </a:stretch>
        </p:blipFill>
        <p:spPr>
          <a:xfrm>
            <a:off x="10750193" y="122566"/>
            <a:ext cx="1397923" cy="502909"/>
          </a:xfrm>
          <a:prstGeom prst="rect">
            <a:avLst/>
          </a:prstGeom>
          <a:ln w="12700">
            <a:miter lim="400000"/>
          </a:ln>
        </p:spPr>
      </p:pic>
      <p:pic>
        <p:nvPicPr>
          <p:cNvPr id="399" name="Image" descr="Image"/>
          <p:cNvPicPr>
            <a:picLocks noChangeAspect="1"/>
          </p:cNvPicPr>
          <p:nvPr/>
        </p:nvPicPr>
        <p:blipFill>
          <a:blip r:embed="rId5"/>
          <a:stretch>
            <a:fillRect/>
          </a:stretch>
        </p:blipFill>
        <p:spPr>
          <a:xfrm>
            <a:off x="113339" y="6587562"/>
            <a:ext cx="10112266" cy="159653"/>
          </a:xfrm>
          <a:prstGeom prst="rect">
            <a:avLst/>
          </a:prstGeom>
          <a:ln w="12700">
            <a:miter lim="400000"/>
          </a:ln>
        </p:spPr>
      </p:pic>
    </p:spTree>
    <p:extLst>
      <p:ext uri="{BB962C8B-B14F-4D97-AF65-F5344CB8AC3E}">
        <p14:creationId xmlns:p14="http://schemas.microsoft.com/office/powerpoint/2010/main" val="133711002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226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a:t>CLICK TO EDIT MASTER TITLE STYLE</a:t>
            </a:r>
            <a:endParaRPr lang="en-GB" noProof="0"/>
          </a:p>
        </p:txBody>
      </p:sp>
    </p:spTree>
    <p:extLst>
      <p:ext uri="{BB962C8B-B14F-4D97-AF65-F5344CB8AC3E}">
        <p14:creationId xmlns:p14="http://schemas.microsoft.com/office/powerpoint/2010/main" val="2291853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99" y="6472625"/>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xEl>
                                              <p:pRg st="0" end="0"/>
                                            </p:txEl>
                                          </p:spTgt>
                                        </p:tgtEl>
                                        <p:attrNameLst>
                                          <p:attrName>style.visibility</p:attrName>
                                        </p:attrNameLst>
                                      </p:cBhvr>
                                      <p:to>
                                        <p:strVal val="visible"/>
                                      </p:to>
                                    </p:set>
                                    <p:animEffect transition="in" filter="wipe(left)">
                                      <p:cBhvr>
                                        <p:cTn id="40" dur="500"/>
                                        <p:tgtEl>
                                          <p:spTgt spid="56323">
                                            <p:txEl>
                                              <p:pRg st="0" end="0"/>
                                            </p:txEl>
                                          </p:spTgt>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5">
                                            <p:txEl>
                                              <p:pRg st="0" end="0"/>
                                            </p:txEl>
                                          </p:spTgt>
                                        </p:tgtEl>
                                        <p:attrNameLst>
                                          <p:attrName>style.visibility</p:attrName>
                                        </p:attrNameLst>
                                      </p:cBhvr>
                                      <p:to>
                                        <p:strVal val="visible"/>
                                      </p:to>
                                    </p:set>
                                    <p:anim calcmode="lin" valueType="num">
                                      <p:cBhvr additive="base">
                                        <p:cTn id="52"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5">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 calcmode="lin" valueType="num">
                                      <p:cBhvr additive="base">
                                        <p:cTn id="5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build="p">
        <p:tmplLst>
          <p:tmpl lvl="1">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3429" y="6455300"/>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extLst>
      <p:ext uri="{BB962C8B-B14F-4D97-AF65-F5344CB8AC3E}">
        <p14:creationId xmlns:p14="http://schemas.microsoft.com/office/powerpoint/2010/main" val="280479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3460593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3098786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23581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78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208" y="6458838"/>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88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6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12887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067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910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653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390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042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908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52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938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754408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extLst>
      <p:ext uri="{BB962C8B-B14F-4D97-AF65-F5344CB8AC3E}">
        <p14:creationId xmlns:p14="http://schemas.microsoft.com/office/powerpoint/2010/main" val="310743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1556723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1800253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102735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1692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RK4">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1E61E-FF9C-7A36-5A37-7E253CC1AD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18682994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46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329413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413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a:prstGeom prst="rect">
            <a:avLst/>
          </a:prstGeo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a:prstGeom prst="rect">
            <a:avLst/>
          </a:prstGeo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959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9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a:prstGeom prst="rect">
            <a:avLst/>
          </a:prstGeo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a:prstGeom prst="rect">
            <a:avLst/>
          </a:prstGeo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6756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a:prstGeom prst="rect">
            <a:avLst/>
          </a:prstGeo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556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a:prstGeom prst="rect">
            <a:avLst/>
          </a:prstGeo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674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a:prstGeom prst="rect">
            <a:avLst/>
          </a:prstGeo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527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a:xfrm>
            <a:off x="216000" y="154800"/>
            <a:ext cx="10108800" cy="565200"/>
          </a:xfrm>
          <a:prstGeom prst="rect">
            <a:avLst/>
          </a:prstGeo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a:prstGeom prst="rect">
            <a:avLst/>
          </a:prstGeo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8942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3677989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131137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547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980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3585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2330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964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4810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4557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481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9341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40893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35473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ARK4">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98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2.xml"/><Relationship Id="rId5" Type="http://schemas.openxmlformats.org/officeDocument/2006/relationships/image" Target="../media/image4.emf"/><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4.emf"/><Relationship Id="rId5" Type="http://schemas.openxmlformats.org/officeDocument/2006/relationships/image" Target="../media/image16.png"/><Relationship Id="rId4"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5.xml"/><Relationship Id="rId3" Type="http://schemas.openxmlformats.org/officeDocument/2006/relationships/slideLayout" Target="../slideLayouts/slideLayout37.xml"/><Relationship Id="rId21" Type="http://schemas.openxmlformats.org/officeDocument/2006/relationships/image" Target="../media/image3.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4.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jpe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4.emf"/><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9.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3"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6">
            <a:extLst>
              <a:ext uri="{28A0092B-C50C-407E-A947-70E740481C1C}">
                <a14:useLocalDpi xmlns:a14="http://schemas.microsoft.com/office/drawing/2010/main"/>
              </a:ext>
            </a:extLst>
          </a:blip>
          <a:stretch>
            <a:fillRect/>
          </a:stretch>
        </p:blipFill>
        <p:spPr>
          <a:xfrm>
            <a:off x="8863" y="6462001"/>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3980" r:id="rId18"/>
    <p:sldLayoutId id="2147483984" r:id="rId19"/>
    <p:sldLayoutId id="2147483985" r:id="rId20"/>
    <p:sldLayoutId id="2147483986" r:id="rId21"/>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0" y="6461245"/>
            <a:ext cx="9956800" cy="405130"/>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14" cstate="screen">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0" y="6453688"/>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07ED2C1-0776-4663-8284-733C83AE37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F90349B-FF48-4A3E-8266-C6C8B77A2E91}"/>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0" y="6455900"/>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2">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extLst>
      <p:ext uri="{BB962C8B-B14F-4D97-AF65-F5344CB8AC3E}">
        <p14:creationId xmlns:p14="http://schemas.microsoft.com/office/powerpoint/2010/main" val="625993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Tree>
    <p:extLst>
      <p:ext uri="{BB962C8B-B14F-4D97-AF65-F5344CB8AC3E}">
        <p14:creationId xmlns:p14="http://schemas.microsoft.com/office/powerpoint/2010/main" val="3410452841"/>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6">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spTree>
    <p:extLst>
      <p:ext uri="{BB962C8B-B14F-4D97-AF65-F5344CB8AC3E}">
        <p14:creationId xmlns:p14="http://schemas.microsoft.com/office/powerpoint/2010/main" val="2207416316"/>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99" y="2929173"/>
            <a:ext cx="11913401" cy="11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3600" b="1" dirty="0">
                <a:solidFill>
                  <a:schemeClr val="bg1"/>
                </a:solidFill>
                <a:latin typeface="Arial" panose="020B0604020202020204" pitchFamily="34" charset="0"/>
                <a:cs typeface="Arial" panose="020B0604020202020204" pitchFamily="34" charset="0"/>
              </a:rPr>
              <a:t>ESA L4: Moons of the Giant Planets</a:t>
            </a:r>
          </a:p>
          <a:p>
            <a:pPr defTabSz="882030">
              <a:defRPr/>
            </a:pPr>
            <a:r>
              <a:rPr lang="en-GB" sz="3600" b="1" dirty="0">
                <a:solidFill>
                  <a:schemeClr val="bg1"/>
                </a:solidFill>
                <a:latin typeface="Arial" panose="020B0604020202020204" pitchFamily="34" charset="0"/>
                <a:cs typeface="Arial" panose="020B0604020202020204" pitchFamily="34" charset="0"/>
              </a:rPr>
              <a:t>it will be cold, dark and far away from home</a:t>
            </a:r>
          </a:p>
        </p:txBody>
      </p:sp>
      <p:sp>
        <p:nvSpPr>
          <p:cNvPr id="14" name="Text Box 24">
            <a:extLst>
              <a:ext uri="{FF2B5EF4-FFF2-40B4-BE49-F238E27FC236}">
                <a16:creationId xmlns:a16="http://schemas.microsoft.com/office/drawing/2014/main" id="{4B26942A-1CD5-7579-A65F-4F517489A915}"/>
              </a:ext>
            </a:extLst>
          </p:cNvPr>
          <p:cNvSpPr txBox="1">
            <a:spLocks noChangeArrowheads="1"/>
          </p:cNvSpPr>
          <p:nvPr/>
        </p:nvSpPr>
        <p:spPr bwMode="auto">
          <a:xfrm>
            <a:off x="5429250" y="4878137"/>
            <a:ext cx="6610150" cy="1154162"/>
          </a:xfrm>
          <a:prstGeom prst="rect">
            <a:avLst/>
          </a:prstGeom>
          <a:noFill/>
          <a:ln>
            <a:noFill/>
          </a:ln>
          <a:effectLst/>
        </p:spPr>
        <p:txBody>
          <a:bodyPr wrap="square">
            <a:spAutoFit/>
          </a:bodyPr>
          <a:lstStyle/>
          <a:p>
            <a:pPr algn="r">
              <a:spcBef>
                <a:spcPts val="0"/>
              </a:spcBef>
            </a:pPr>
            <a:r>
              <a:rPr lang="en-GB" sz="2000" dirty="0">
                <a:solidFill>
                  <a:schemeClr val="bg1"/>
                </a:solidFill>
                <a:latin typeface="Arial" panose="020B0604020202020204" pitchFamily="34" charset="0"/>
                <a:cs typeface="Arial" panose="020B0604020202020204" pitchFamily="34" charset="0"/>
              </a:rPr>
              <a:t>Space Passive Components Days 2024 </a:t>
            </a:r>
          </a:p>
          <a:p>
            <a:pPr algn="r">
              <a:spcBef>
                <a:spcPts val="0"/>
              </a:spcBef>
            </a:pPr>
            <a:r>
              <a:rPr lang="en-GB" sz="2000" dirty="0">
                <a:solidFill>
                  <a:schemeClr val="bg1"/>
                </a:solidFill>
                <a:latin typeface="Arial" panose="020B0604020202020204" pitchFamily="34" charset="0"/>
                <a:cs typeface="Arial" panose="020B0604020202020204" pitchFamily="34" charset="0"/>
              </a:rPr>
              <a:t>ESTEC, 16</a:t>
            </a:r>
            <a:r>
              <a:rPr lang="en-GB" sz="2000" baseline="30000" dirty="0">
                <a:solidFill>
                  <a:schemeClr val="bg1"/>
                </a:solidFill>
                <a:latin typeface="Arial" panose="020B0604020202020204" pitchFamily="34" charset="0"/>
                <a:cs typeface="Arial" panose="020B0604020202020204" pitchFamily="34" charset="0"/>
              </a:rPr>
              <a:t>th</a:t>
            </a:r>
            <a:r>
              <a:rPr lang="en-GB" sz="2000" dirty="0">
                <a:solidFill>
                  <a:schemeClr val="bg1"/>
                </a:solidFill>
                <a:latin typeface="Arial" panose="020B0604020202020204" pitchFamily="34" charset="0"/>
                <a:cs typeface="Arial" panose="020B0604020202020204" pitchFamily="34" charset="0"/>
              </a:rPr>
              <a:t> of October 2024</a:t>
            </a:r>
            <a:endParaRPr lang="en-GB" dirty="0">
              <a:solidFill>
                <a:schemeClr val="bg1"/>
              </a:solidFill>
              <a:latin typeface="Arial" panose="020B0604020202020204" pitchFamily="34" charset="0"/>
              <a:cs typeface="Arial" panose="020B0604020202020204" pitchFamily="34" charset="0"/>
            </a:endParaRPr>
          </a:p>
          <a:p>
            <a:pPr algn="r">
              <a:spcBef>
                <a:spcPts val="0"/>
              </a:spcBef>
            </a:pPr>
            <a:r>
              <a:rPr lang="en-GB" i="1" dirty="0">
                <a:solidFill>
                  <a:schemeClr val="bg1"/>
                </a:solidFill>
                <a:latin typeface="Arial" panose="020B0604020202020204" pitchFamily="34" charset="0"/>
                <a:cs typeface="Arial" panose="020B0604020202020204" pitchFamily="34" charset="0"/>
              </a:rPr>
              <a:t>Sven Wittig, L4 Technology Coordinator</a:t>
            </a:r>
          </a:p>
          <a:p>
            <a:pPr algn="r">
              <a:spcBef>
                <a:spcPts val="0"/>
              </a:spcBef>
            </a:pPr>
            <a:endParaRPr lang="en-GB" sz="11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 name="L-missions copy.jpg" descr="L-missions copy.jpg"/>
          <p:cNvPicPr>
            <a:picLocks noChangeAspect="1"/>
          </p:cNvPicPr>
          <p:nvPr/>
        </p:nvPicPr>
        <p:blipFill>
          <a:blip r:embed="rId3"/>
          <a:stretch>
            <a:fillRect/>
          </a:stretch>
        </p:blipFill>
        <p:spPr>
          <a:xfrm>
            <a:off x="0" y="-9240"/>
            <a:ext cx="12225337" cy="6866581"/>
          </a:xfrm>
          <a:prstGeom prst="rect">
            <a:avLst/>
          </a:prstGeom>
          <a:ln w="12700">
            <a:miter lim="400000"/>
          </a:ln>
        </p:spPr>
      </p:pic>
      <p:sp>
        <p:nvSpPr>
          <p:cNvPr id="680" name="Voyage 2050 Large Mission Science Themes"/>
          <p:cNvSpPr txBox="1">
            <a:spLocks noGrp="1"/>
          </p:cNvSpPr>
          <p:nvPr>
            <p:ph type="title"/>
          </p:nvPr>
        </p:nvSpPr>
        <p:spPr>
          <a:xfrm>
            <a:off x="1580749" y="56706"/>
            <a:ext cx="10414001" cy="500137"/>
          </a:xfrm>
          <a:prstGeom prst="rect">
            <a:avLst/>
          </a:prstGeom>
        </p:spPr>
        <p:txBody>
          <a:bodyPr/>
          <a:lstStyle>
            <a:lvl1pPr>
              <a:defRPr>
                <a:solidFill>
                  <a:srgbClr val="FFFB00"/>
                </a:solidFill>
              </a:defRPr>
            </a:lvl1pPr>
          </a:lstStyle>
          <a:p>
            <a:r>
              <a:t>Voyage 2050 Large Mission Science Themes</a:t>
            </a:r>
          </a:p>
        </p:txBody>
      </p:sp>
      <p:sp>
        <p:nvSpPr>
          <p:cNvPr id="681" name="Moons of the…"/>
          <p:cNvSpPr txBox="1"/>
          <p:nvPr/>
        </p:nvSpPr>
        <p:spPr>
          <a:xfrm>
            <a:off x="1569562" y="1173194"/>
            <a:ext cx="2027799" cy="62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39">
              <a:defRPr sz="1400" b="1" u="sng">
                <a:solidFill>
                  <a:schemeClr val="accent3">
                    <a:lumOff val="44000"/>
                  </a:schemeClr>
                </a:solidFill>
                <a:latin typeface="+mj-lt"/>
                <a:ea typeface="+mj-ea"/>
                <a:cs typeface="+mj-cs"/>
                <a:sym typeface="Helvetica"/>
              </a:defRPr>
            </a:pPr>
            <a:r>
              <a:rPr lang="en-GB" sz="1867"/>
              <a:t>L4: </a:t>
            </a:r>
            <a:r>
              <a:rPr sz="1867"/>
              <a:t>Moons of the </a:t>
            </a:r>
          </a:p>
          <a:p>
            <a:pPr algn="ctr" defTabSz="412739">
              <a:defRPr sz="1400" b="1" u="sng">
                <a:solidFill>
                  <a:schemeClr val="accent3">
                    <a:lumOff val="44000"/>
                  </a:schemeClr>
                </a:solidFill>
                <a:latin typeface="+mj-lt"/>
                <a:ea typeface="+mj-ea"/>
                <a:cs typeface="+mj-cs"/>
                <a:sym typeface="Helvetica"/>
              </a:defRPr>
            </a:pPr>
            <a:r>
              <a:rPr sz="1867"/>
              <a:t>giant planets</a:t>
            </a:r>
          </a:p>
        </p:txBody>
      </p:sp>
      <p:sp>
        <p:nvSpPr>
          <p:cNvPr id="682" name="From temperate…"/>
          <p:cNvSpPr txBox="1"/>
          <p:nvPr/>
        </p:nvSpPr>
        <p:spPr>
          <a:xfrm>
            <a:off x="6159232" y="1108871"/>
            <a:ext cx="2082300" cy="913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39">
              <a:defRPr sz="1400" b="1">
                <a:solidFill>
                  <a:schemeClr val="accent3">
                    <a:lumOff val="44000"/>
                  </a:schemeClr>
                </a:solidFill>
                <a:latin typeface="+mj-lt"/>
                <a:ea typeface="+mj-ea"/>
                <a:cs typeface="+mj-cs"/>
                <a:sym typeface="Helvetica"/>
              </a:defRPr>
            </a:pPr>
            <a:r>
              <a:rPr sz="1867"/>
              <a:t>From temperate</a:t>
            </a:r>
          </a:p>
          <a:p>
            <a:pPr algn="ctr" defTabSz="412739">
              <a:defRPr sz="1400" b="1">
                <a:solidFill>
                  <a:schemeClr val="accent3">
                    <a:lumOff val="44000"/>
                  </a:schemeClr>
                </a:solidFill>
                <a:latin typeface="+mj-lt"/>
                <a:ea typeface="+mj-ea"/>
                <a:cs typeface="+mj-cs"/>
                <a:sym typeface="Helvetica"/>
              </a:defRPr>
            </a:pPr>
            <a:r>
              <a:rPr sz="1867"/>
              <a:t>exoplanets to the </a:t>
            </a:r>
          </a:p>
          <a:p>
            <a:pPr algn="ctr" defTabSz="412739">
              <a:defRPr sz="1400" b="1">
                <a:solidFill>
                  <a:schemeClr val="accent3">
                    <a:lumOff val="44000"/>
                  </a:schemeClr>
                </a:solidFill>
                <a:latin typeface="+mj-lt"/>
                <a:ea typeface="+mj-ea"/>
                <a:cs typeface="+mj-cs"/>
                <a:sym typeface="Helvetica"/>
              </a:defRPr>
            </a:pPr>
            <a:r>
              <a:rPr sz="1867"/>
              <a:t>Milky Way</a:t>
            </a:r>
          </a:p>
        </p:txBody>
      </p:sp>
      <p:sp>
        <p:nvSpPr>
          <p:cNvPr id="683" name="New physical probes…"/>
          <p:cNvSpPr txBox="1"/>
          <p:nvPr/>
        </p:nvSpPr>
        <p:spPr>
          <a:xfrm>
            <a:off x="9354157" y="1173194"/>
            <a:ext cx="2492669" cy="62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39">
              <a:defRPr sz="1400" b="1">
                <a:solidFill>
                  <a:schemeClr val="accent3">
                    <a:lumOff val="44000"/>
                  </a:schemeClr>
                </a:solidFill>
                <a:latin typeface="+mj-lt"/>
                <a:ea typeface="+mj-ea"/>
                <a:cs typeface="+mj-cs"/>
                <a:sym typeface="Helvetica"/>
              </a:defRPr>
            </a:pPr>
            <a:r>
              <a:rPr sz="1867"/>
              <a:t>New physical probes </a:t>
            </a:r>
          </a:p>
          <a:p>
            <a:pPr algn="ctr" defTabSz="412739">
              <a:defRPr sz="1400" b="1">
                <a:solidFill>
                  <a:schemeClr val="accent3">
                    <a:lumOff val="44000"/>
                  </a:schemeClr>
                </a:solidFill>
                <a:latin typeface="+mj-lt"/>
                <a:ea typeface="+mj-ea"/>
                <a:cs typeface="+mj-cs"/>
                <a:sym typeface="Helvetica"/>
              </a:defRPr>
            </a:pPr>
            <a:r>
              <a:rPr sz="1867"/>
              <a:t>of the early Universe</a:t>
            </a:r>
          </a:p>
        </p:txBody>
      </p:sp>
      <p:sp>
        <p:nvSpPr>
          <p:cNvPr id="684" name="Line"/>
          <p:cNvSpPr/>
          <p:nvPr/>
        </p:nvSpPr>
        <p:spPr>
          <a:xfrm flipV="1">
            <a:off x="3073131" y="5598"/>
            <a:ext cx="1154857" cy="6864429"/>
          </a:xfrm>
          <a:prstGeom prst="line">
            <a:avLst/>
          </a:prstGeom>
          <a:ln w="3175">
            <a:solidFill>
              <a:srgbClr val="FFFB00"/>
            </a:solidFill>
            <a:miter lim="400000"/>
          </a:ln>
        </p:spPr>
        <p:txBody>
          <a:bodyPr lIns="25400" tIns="25400" rIns="25400" bIns="25400" anchor="ctr"/>
          <a:lstStyle/>
          <a:p>
            <a:pPr algn="ctr" defTabSz="412739">
              <a:defRPr sz="1200">
                <a:latin typeface="Helvetica Light"/>
                <a:ea typeface="Helvetica Light"/>
                <a:cs typeface="Helvetica Light"/>
                <a:sym typeface="Helvetica Light"/>
              </a:defRPr>
            </a:pPr>
            <a:endParaRPr sz="1600"/>
          </a:p>
        </p:txBody>
      </p:sp>
      <p:sp>
        <p:nvSpPr>
          <p:cNvPr id="685" name="Line"/>
          <p:cNvSpPr/>
          <p:nvPr/>
        </p:nvSpPr>
        <p:spPr>
          <a:xfrm flipV="1">
            <a:off x="7645131" y="-3925"/>
            <a:ext cx="1159620" cy="6855905"/>
          </a:xfrm>
          <a:prstGeom prst="line">
            <a:avLst/>
          </a:prstGeom>
          <a:ln w="3175">
            <a:solidFill>
              <a:srgbClr val="FFFB00"/>
            </a:solidFill>
            <a:miter lim="400000"/>
          </a:ln>
        </p:spPr>
        <p:txBody>
          <a:bodyPr lIns="25400" tIns="25400" rIns="25400" bIns="25400" anchor="ctr"/>
          <a:lstStyle/>
          <a:p>
            <a:pPr algn="ctr" defTabSz="412739">
              <a:defRPr sz="1200">
                <a:latin typeface="Helvetica Light"/>
                <a:ea typeface="Helvetica Light"/>
                <a:cs typeface="Helvetica Light"/>
                <a:sym typeface="Helvetica Light"/>
              </a:defRPr>
            </a:pPr>
            <a:endParaRPr sz="1600"/>
          </a:p>
        </p:txBody>
      </p:sp>
      <p:sp>
        <p:nvSpPr>
          <p:cNvPr id="686" name="Rectangle"/>
          <p:cNvSpPr/>
          <p:nvPr/>
        </p:nvSpPr>
        <p:spPr>
          <a:xfrm>
            <a:off x="1204453" y="5134991"/>
            <a:ext cx="9632101" cy="1536187"/>
          </a:xfrm>
          <a:prstGeom prst="rect">
            <a:avLst/>
          </a:prstGeom>
          <a:solidFill>
            <a:srgbClr val="53585F">
              <a:alpha val="51349"/>
            </a:srgbClr>
          </a:solidFill>
          <a:ln w="3175">
            <a:miter lim="400000"/>
          </a:ln>
          <a:effectLst>
            <a:outerShdw blurRad="12700" dir="5400000" rotWithShape="0">
              <a:srgbClr val="000000">
                <a:alpha val="50000"/>
              </a:srgbClr>
            </a:outerShdw>
          </a:effectLst>
        </p:spPr>
        <p:txBody>
          <a:bodyPr lIns="25400" tIns="25400" rIns="25400" bIns="25400" anchor="ctr"/>
          <a:lstStyle/>
          <a:p>
            <a:pPr algn="ctr" defTabSz="412739">
              <a:defRPr sz="1200">
                <a:solidFill>
                  <a:schemeClr val="accent3">
                    <a:lumOff val="44000"/>
                  </a:schemeClr>
                </a:solidFill>
                <a:latin typeface="Helvetica Light"/>
                <a:ea typeface="Helvetica Light"/>
                <a:cs typeface="Helvetica Light"/>
                <a:sym typeface="Helvetica Light"/>
              </a:defRPr>
            </a:pPr>
            <a:endParaRPr sz="1600"/>
          </a:p>
        </p:txBody>
      </p:sp>
      <p:sp>
        <p:nvSpPr>
          <p:cNvPr id="687" name="Possible Technology Development: X-ray interferometry,  cold atom…"/>
          <p:cNvSpPr txBox="1"/>
          <p:nvPr/>
        </p:nvSpPr>
        <p:spPr>
          <a:xfrm>
            <a:off x="2433783" y="5237508"/>
            <a:ext cx="7173439" cy="1364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39">
              <a:defRPr sz="1600" b="1">
                <a:solidFill>
                  <a:schemeClr val="accent3">
                    <a:lumOff val="44000"/>
                  </a:schemeClr>
                </a:solidFill>
                <a:latin typeface="+mj-lt"/>
                <a:ea typeface="+mj-ea"/>
                <a:cs typeface="+mj-cs"/>
                <a:sym typeface="Helvetica"/>
              </a:defRPr>
            </a:pPr>
            <a:r>
              <a:rPr sz="2133"/>
              <a:t>Possible Technology Development</a:t>
            </a:r>
            <a:r>
              <a:rPr lang="en-GB" sz="2133"/>
              <a:t>s</a:t>
            </a:r>
            <a:r>
              <a:rPr sz="2133"/>
              <a:t>: </a:t>
            </a:r>
            <a:endParaRPr lang="en-GB" sz="2133"/>
          </a:p>
          <a:p>
            <a:pPr algn="ctr" defTabSz="412739">
              <a:defRPr sz="1600">
                <a:solidFill>
                  <a:schemeClr val="accent3">
                    <a:lumOff val="44000"/>
                  </a:schemeClr>
                </a:solidFill>
                <a:latin typeface="+mj-lt"/>
                <a:ea typeface="+mj-ea"/>
                <a:cs typeface="+mj-cs"/>
                <a:sym typeface="Helvetica"/>
              </a:defRPr>
            </a:pPr>
            <a:r>
              <a:rPr lang="en-GB" sz="2133"/>
              <a:t> X-ray interferometry, cold atom interferometry, </a:t>
            </a:r>
            <a:br>
              <a:rPr lang="en-GB" sz="2133"/>
            </a:br>
            <a:r>
              <a:rPr lang="en-GB" sz="2133"/>
              <a:t>cryogenic sample return, new propulsion systems to reach </a:t>
            </a:r>
          </a:p>
          <a:p>
            <a:pPr algn="ctr" defTabSz="412739">
              <a:defRPr sz="1600">
                <a:solidFill>
                  <a:schemeClr val="accent3">
                    <a:lumOff val="44000"/>
                  </a:schemeClr>
                </a:solidFill>
                <a:latin typeface="+mj-lt"/>
                <a:ea typeface="+mj-ea"/>
                <a:cs typeface="+mj-cs"/>
                <a:sym typeface="Helvetica"/>
              </a:defRPr>
            </a:pPr>
            <a:r>
              <a:rPr sz="2133"/>
              <a:t>high </a:t>
            </a:r>
            <a:r>
              <a:rPr sz="2133" err="1"/>
              <a:t>heliospheric</a:t>
            </a:r>
            <a:r>
              <a:rPr sz="2133"/>
              <a:t> latitudes, new heat and power sources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281F3A2-11D5-46E2-FA38-035517C71B58}"/>
              </a:ext>
            </a:extLst>
          </p:cNvPr>
          <p:cNvSpPr>
            <a:spLocks noGrp="1"/>
          </p:cNvSpPr>
          <p:nvPr>
            <p:ph type="title"/>
          </p:nvPr>
        </p:nvSpPr>
        <p:spPr/>
        <p:txBody>
          <a:bodyPr/>
          <a:lstStyle/>
          <a:p>
            <a:r>
              <a:rPr lang="it-IT"/>
              <a:t>Cassini- Huygens</a:t>
            </a:r>
            <a:endParaRPr lang="en-GB"/>
          </a:p>
        </p:txBody>
      </p:sp>
      <p:pic>
        <p:nvPicPr>
          <p:cNvPr id="7" name="Picture 6">
            <a:extLst>
              <a:ext uri="{FF2B5EF4-FFF2-40B4-BE49-F238E27FC236}">
                <a16:creationId xmlns:a16="http://schemas.microsoft.com/office/drawing/2014/main" id="{E5F2CB1B-9E8C-7450-DF35-0B5F9653AA07}"/>
              </a:ext>
            </a:extLst>
          </p:cNvPr>
          <p:cNvPicPr>
            <a:picLocks noChangeAspect="1"/>
          </p:cNvPicPr>
          <p:nvPr/>
        </p:nvPicPr>
        <p:blipFill>
          <a:blip r:embed="rId3"/>
          <a:stretch>
            <a:fillRect/>
          </a:stretch>
        </p:blipFill>
        <p:spPr>
          <a:xfrm>
            <a:off x="1010125" y="1330180"/>
            <a:ext cx="5869682" cy="4402262"/>
          </a:xfrm>
          <a:prstGeom prst="rect">
            <a:avLst/>
          </a:prstGeom>
        </p:spPr>
      </p:pic>
      <p:pic>
        <p:nvPicPr>
          <p:cNvPr id="1026" name="Picture 2">
            <a:extLst>
              <a:ext uri="{FF2B5EF4-FFF2-40B4-BE49-F238E27FC236}">
                <a16:creationId xmlns:a16="http://schemas.microsoft.com/office/drawing/2014/main" id="{3CAF06A8-F1E7-B37C-EDB6-754F7DF90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649" y="1131011"/>
            <a:ext cx="2400300"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F8D9E2-901E-0F33-638F-BE1D542B3898}"/>
              </a:ext>
            </a:extLst>
          </p:cNvPr>
          <p:cNvSpPr txBox="1"/>
          <p:nvPr/>
        </p:nvSpPr>
        <p:spPr>
          <a:xfrm>
            <a:off x="927100" y="5768142"/>
            <a:ext cx="2544973" cy="21544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D9D9D9"/>
                </a:solidFill>
                <a:effectLst/>
                <a:uLnTx/>
                <a:uFillTx/>
                <a:latin typeface="Arial" panose="020B0604020202020204" pitchFamily="34" charset="0"/>
                <a:ea typeface="+mn-ea"/>
                <a:cs typeface="+mn-cs"/>
              </a:rPr>
              <a:t>Credit: Cassini, NASA/JPL/Space Science Institute</a:t>
            </a:r>
            <a:endParaRPr kumimoji="0" lang="en-GB" sz="800" b="0" i="0" u="none" strike="noStrike" kern="1200" cap="none" spc="0" normalizeH="0" baseline="0" noProof="0">
              <a:ln>
                <a:noFill/>
              </a:ln>
              <a:solidFill>
                <a:srgbClr val="D9D9D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6289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Saturn_Enceladus-FlyIn - HD">
            <a:hlinkClick r:id="" action="ppaction://media"/>
            <a:extLst>
              <a:ext uri="{FF2B5EF4-FFF2-40B4-BE49-F238E27FC236}">
                <a16:creationId xmlns:a16="http://schemas.microsoft.com/office/drawing/2014/main" id="{2D970392-7DF1-01CE-4635-99E0FF5D4814}"/>
              </a:ext>
            </a:extLst>
          </p:cNvPr>
          <p:cNvPicPr>
            <a:picLocks noChangeAspect="1"/>
          </p:cNvPicPr>
          <p:nvPr>
            <a:videoFile r:link="rId1"/>
            <p:extLst>
              <p:ext uri="{DAA4B4D4-6D71-4841-9C94-3DE7FCFB9230}">
                <p14:media xmlns:p14="http://schemas.microsoft.com/office/powerpoint/2010/main" r:embed="rId2">
                  <p14:trim st="721"/>
                </p14:media>
              </p:ext>
            </p:extLst>
          </p:nvPr>
        </p:nvPicPr>
        <p:blipFill>
          <a:blip r:embed="rId4"/>
          <a:stretch>
            <a:fillRect/>
          </a:stretch>
        </p:blipFill>
        <p:spPr>
          <a:xfrm>
            <a:off x="16669" y="0"/>
            <a:ext cx="12192000" cy="6858000"/>
          </a:xfrm>
          <a:prstGeom prst="rect">
            <a:avLst/>
          </a:prstGeom>
        </p:spPr>
      </p:pic>
    </p:spTree>
    <p:extLst>
      <p:ext uri="{BB962C8B-B14F-4D97-AF65-F5344CB8AC3E}">
        <p14:creationId xmlns:p14="http://schemas.microsoft.com/office/powerpoint/2010/main" val="26218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531AF-32DC-3545-C155-F222E7CF9238}"/>
              </a:ext>
            </a:extLst>
          </p:cNvPr>
          <p:cNvSpPr/>
          <p:nvPr/>
        </p:nvSpPr>
        <p:spPr>
          <a:xfrm>
            <a:off x="82362" y="5467216"/>
            <a:ext cx="12060614" cy="1320445"/>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5AE4A53B-534A-F679-1BC0-C84D1AA578E7}"/>
              </a:ext>
            </a:extLst>
          </p:cNvPr>
          <p:cNvSpPr/>
          <p:nvPr/>
        </p:nvSpPr>
        <p:spPr>
          <a:xfrm>
            <a:off x="2289196" y="70339"/>
            <a:ext cx="9718431" cy="1320445"/>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026" name="Picture 2" descr="Rows of plumes rise from ice fractures on the surface of Enceladus">
            <a:extLst>
              <a:ext uri="{FF2B5EF4-FFF2-40B4-BE49-F238E27FC236}">
                <a16:creationId xmlns:a16="http://schemas.microsoft.com/office/drawing/2014/main" id="{F8F4D201-0EED-2A07-C300-6D7A256F5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430" y="70339"/>
            <a:ext cx="10140851" cy="67046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CA7E29-F52E-2045-9118-C45FB6A88CA4}"/>
              </a:ext>
            </a:extLst>
          </p:cNvPr>
          <p:cNvSpPr txBox="1"/>
          <p:nvPr/>
        </p:nvSpPr>
        <p:spPr>
          <a:xfrm>
            <a:off x="0" y="6642556"/>
            <a:ext cx="2544973" cy="21544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D9D9D9"/>
                </a:solidFill>
                <a:effectLst/>
                <a:uLnTx/>
                <a:uFillTx/>
                <a:latin typeface="Arial" panose="020B0604020202020204" pitchFamily="34" charset="0"/>
                <a:ea typeface="+mn-ea"/>
                <a:cs typeface="+mn-cs"/>
              </a:rPr>
              <a:t>Credit: Cassini, NASA/JPL/Space Science Institute</a:t>
            </a:r>
            <a:endParaRPr kumimoji="0" lang="en-GB" sz="800" b="0" i="0" u="none" strike="noStrike" kern="1200" cap="none" spc="0" normalizeH="0" baseline="0" noProof="0">
              <a:ln>
                <a:noFill/>
              </a:ln>
              <a:solidFill>
                <a:srgbClr val="D9D9D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2510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511CD7-6338-9EE6-77D8-DC211E66BC9D}"/>
              </a:ext>
            </a:extLst>
          </p:cNvPr>
          <p:cNvSpPr/>
          <p:nvPr/>
        </p:nvSpPr>
        <p:spPr>
          <a:xfrm>
            <a:off x="82362" y="5467216"/>
            <a:ext cx="12060614" cy="1320445"/>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052" name="Picture 4" descr="Enceladus' craters and complex, fractured terrains">
            <a:extLst>
              <a:ext uri="{FF2B5EF4-FFF2-40B4-BE49-F238E27FC236}">
                <a16:creationId xmlns:a16="http://schemas.microsoft.com/office/drawing/2014/main" id="{05E307B0-28FF-E905-79EA-0F63B9C46C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944623" y="-70339"/>
            <a:ext cx="5822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C66AD5-6DC5-5B9B-D290-C438D24EE9AD}"/>
              </a:ext>
            </a:extLst>
          </p:cNvPr>
          <p:cNvSpPr txBox="1"/>
          <p:nvPr/>
        </p:nvSpPr>
        <p:spPr>
          <a:xfrm>
            <a:off x="-159150" y="6642556"/>
            <a:ext cx="2807100" cy="21544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D9D9D9"/>
                </a:solidFill>
                <a:effectLst/>
                <a:uLnTx/>
                <a:uFillTx/>
                <a:latin typeface="Arial" panose="020B0604020202020204" pitchFamily="34" charset="0"/>
                <a:ea typeface="+mn-ea"/>
                <a:cs typeface="+mn-cs"/>
              </a:rPr>
              <a:t>Credit: Cassini, NASA/JPL/Space Science Institute</a:t>
            </a:r>
            <a:endParaRPr kumimoji="0" lang="en-GB" sz="800" b="0" i="0" u="none" strike="noStrike" kern="1200" cap="none" spc="0" normalizeH="0" baseline="0" noProof="0">
              <a:ln>
                <a:noFill/>
              </a:ln>
              <a:solidFill>
                <a:srgbClr val="D9D9D9"/>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6EA590D-DD74-45B3-C2F6-68DBEFDD9665}"/>
              </a:ext>
            </a:extLst>
          </p:cNvPr>
          <p:cNvSpPr/>
          <p:nvPr/>
        </p:nvSpPr>
        <p:spPr>
          <a:xfrm>
            <a:off x="10059466" y="112324"/>
            <a:ext cx="2083510" cy="1320445"/>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5825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281F3A2-11D5-46E2-FA38-035517C71B58}"/>
              </a:ext>
            </a:extLst>
          </p:cNvPr>
          <p:cNvSpPr>
            <a:spLocks noGrp="1"/>
          </p:cNvSpPr>
          <p:nvPr>
            <p:ph type="title"/>
          </p:nvPr>
        </p:nvSpPr>
        <p:spPr/>
        <p:txBody>
          <a:bodyPr/>
          <a:lstStyle/>
          <a:p>
            <a:r>
              <a:rPr lang="it-IT"/>
              <a:t>Science Motivation</a:t>
            </a:r>
            <a:endParaRPr lang="en-GB"/>
          </a:p>
        </p:txBody>
      </p:sp>
      <p:sp>
        <p:nvSpPr>
          <p:cNvPr id="16" name="Content Placeholder 15">
            <a:extLst>
              <a:ext uri="{FF2B5EF4-FFF2-40B4-BE49-F238E27FC236}">
                <a16:creationId xmlns:a16="http://schemas.microsoft.com/office/drawing/2014/main" id="{C68489FB-BC9A-9A16-F07F-65A3126C6ACC}"/>
              </a:ext>
            </a:extLst>
          </p:cNvPr>
          <p:cNvSpPr>
            <a:spLocks noGrp="1"/>
          </p:cNvSpPr>
          <p:nvPr>
            <p:ph idx="1"/>
          </p:nvPr>
        </p:nvSpPr>
        <p:spPr>
          <a:xfrm>
            <a:off x="421266" y="1265855"/>
            <a:ext cx="3990874" cy="5540909"/>
          </a:xfrm>
        </p:spPr>
        <p:txBody>
          <a:bodyPr/>
          <a:lstStyle/>
          <a:p>
            <a:r>
              <a:rPr lang="en-GB" sz="1800">
                <a:solidFill>
                  <a:schemeClr val="tx1"/>
                </a:solidFill>
                <a:ea typeface="Verdana"/>
              </a:rPr>
              <a:t>An independent L4 Science Expert Group has been set up to provide scientific advice for the activities related to the first Large mission of the Voyage 2050 Programme.</a:t>
            </a:r>
          </a:p>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r>
              <a:rPr lang="en-GB" sz="1800">
                <a:solidFill>
                  <a:schemeClr val="tx1"/>
                </a:solidFill>
                <a:ea typeface="Verdana"/>
              </a:rPr>
              <a:t>The group has confirmed that out of the many moons orbiting around Saturn, </a:t>
            </a:r>
            <a:r>
              <a:rPr lang="en-GB" sz="1800" b="1">
                <a:solidFill>
                  <a:schemeClr val="tx1"/>
                </a:solidFill>
                <a:ea typeface="Verdana"/>
              </a:rPr>
              <a:t>Enceladus</a:t>
            </a:r>
            <a:r>
              <a:rPr lang="en-GB" sz="1800">
                <a:solidFill>
                  <a:schemeClr val="tx1"/>
                </a:solidFill>
                <a:ea typeface="Verdana"/>
              </a:rPr>
              <a:t> and </a:t>
            </a:r>
            <a:r>
              <a:rPr lang="en-GB" sz="1800" b="1">
                <a:solidFill>
                  <a:schemeClr val="tx1"/>
                </a:solidFill>
                <a:ea typeface="Verdana"/>
              </a:rPr>
              <a:t>Titan</a:t>
            </a:r>
            <a:r>
              <a:rPr lang="en-GB" sz="1800">
                <a:solidFill>
                  <a:schemeClr val="tx1"/>
                </a:solidFill>
                <a:ea typeface="Verdana"/>
              </a:rPr>
              <a:t>, represent two of the most scientifically interesting targets because of their ”ocean world” nature.</a:t>
            </a:r>
          </a:p>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pPr marL="0" indent="0">
              <a:buNone/>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endParaRPr lang="en-GB">
              <a:solidFill>
                <a:schemeClr val="tx1"/>
              </a:solidFill>
            </a:endParaRPr>
          </a:p>
        </p:txBody>
      </p:sp>
      <p:grpSp>
        <p:nvGrpSpPr>
          <p:cNvPr id="6" name="Group 5">
            <a:extLst>
              <a:ext uri="{FF2B5EF4-FFF2-40B4-BE49-F238E27FC236}">
                <a16:creationId xmlns:a16="http://schemas.microsoft.com/office/drawing/2014/main" id="{653F1D1D-7EA5-9F13-F8D4-2D565DE7F1DB}"/>
              </a:ext>
            </a:extLst>
          </p:cNvPr>
          <p:cNvGrpSpPr/>
          <p:nvPr/>
        </p:nvGrpSpPr>
        <p:grpSpPr>
          <a:xfrm>
            <a:off x="4564840" y="934993"/>
            <a:ext cx="7569739" cy="5382680"/>
            <a:chOff x="3190875" y="2280515"/>
            <a:chExt cx="5665377" cy="4028529"/>
          </a:xfrm>
        </p:grpSpPr>
        <p:pic>
          <p:nvPicPr>
            <p:cNvPr id="17" name="Picture 16">
              <a:extLst>
                <a:ext uri="{FF2B5EF4-FFF2-40B4-BE49-F238E27FC236}">
                  <a16:creationId xmlns:a16="http://schemas.microsoft.com/office/drawing/2014/main" id="{1ABF8EB5-86C4-30F9-982A-620C0EFEC5D4}"/>
                </a:ext>
              </a:extLst>
            </p:cNvPr>
            <p:cNvPicPr>
              <a:picLocks noChangeAspect="1"/>
            </p:cNvPicPr>
            <p:nvPr/>
          </p:nvPicPr>
          <p:blipFill>
            <a:blip r:embed="rId2"/>
            <a:stretch>
              <a:fillRect/>
            </a:stretch>
          </p:blipFill>
          <p:spPr>
            <a:xfrm>
              <a:off x="3190875" y="2280515"/>
              <a:ext cx="5665377" cy="4028529"/>
            </a:xfrm>
            <a:prstGeom prst="rect">
              <a:avLst/>
            </a:prstGeom>
          </p:spPr>
        </p:pic>
        <p:cxnSp>
          <p:nvCxnSpPr>
            <p:cNvPr id="4" name="Straight Connector 3">
              <a:extLst>
                <a:ext uri="{FF2B5EF4-FFF2-40B4-BE49-F238E27FC236}">
                  <a16:creationId xmlns:a16="http://schemas.microsoft.com/office/drawing/2014/main" id="{2B6B8D4E-74F1-0591-11FB-558C1B665E87}"/>
                </a:ext>
              </a:extLst>
            </p:cNvPr>
            <p:cNvCxnSpPr/>
            <p:nvPr/>
          </p:nvCxnSpPr>
          <p:spPr>
            <a:xfrm>
              <a:off x="4735261" y="3819338"/>
              <a:ext cx="407194"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A8D68E6D-1938-6069-3A1A-F4C4CC2F4906}"/>
                </a:ext>
              </a:extLst>
            </p:cNvPr>
            <p:cNvCxnSpPr/>
            <p:nvPr/>
          </p:nvCxnSpPr>
          <p:spPr>
            <a:xfrm>
              <a:off x="5324545" y="5396019"/>
              <a:ext cx="407194"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9" name="TextBox 18">
            <a:extLst>
              <a:ext uri="{FF2B5EF4-FFF2-40B4-BE49-F238E27FC236}">
                <a16:creationId xmlns:a16="http://schemas.microsoft.com/office/drawing/2014/main" id="{91989C0A-5525-65D2-DD27-2E812B1002D7}"/>
              </a:ext>
            </a:extLst>
          </p:cNvPr>
          <p:cNvSpPr txBox="1"/>
          <p:nvPr/>
        </p:nvSpPr>
        <p:spPr>
          <a:xfrm>
            <a:off x="10439899" y="6006590"/>
            <a:ext cx="1364173"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NL" sz="900" b="0" i="1" u="none" strike="noStrike" kern="1200" cap="none" spc="0" normalizeH="0" baseline="0" noProof="0">
                <a:ln>
                  <a:noFill/>
                </a:ln>
                <a:solidFill>
                  <a:srgbClr val="D9D9D9"/>
                </a:solidFill>
                <a:effectLst/>
                <a:uLnTx/>
                <a:uFillTx/>
                <a:latin typeface="Arial" panose="020B0604020202020204"/>
                <a:ea typeface="+mn-ea"/>
                <a:cs typeface="+mn-cs"/>
              </a:rPr>
              <a:t>Credit: NASA/JPL</a:t>
            </a:r>
          </a:p>
        </p:txBody>
      </p:sp>
      <p:cxnSp>
        <p:nvCxnSpPr>
          <p:cNvPr id="7" name="Straight Connector 6">
            <a:extLst>
              <a:ext uri="{FF2B5EF4-FFF2-40B4-BE49-F238E27FC236}">
                <a16:creationId xmlns:a16="http://schemas.microsoft.com/office/drawing/2014/main" id="{9C9AAB44-60B8-9EE1-77D3-B4F312875870}"/>
              </a:ext>
            </a:extLst>
          </p:cNvPr>
          <p:cNvCxnSpPr>
            <a:cxnSpLocks/>
          </p:cNvCxnSpPr>
          <p:nvPr/>
        </p:nvCxnSpPr>
        <p:spPr>
          <a:xfrm>
            <a:off x="9782176" y="3020482"/>
            <a:ext cx="310461"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 name="Straight Connector 1">
            <a:extLst>
              <a:ext uri="{FF2B5EF4-FFF2-40B4-BE49-F238E27FC236}">
                <a16:creationId xmlns:a16="http://schemas.microsoft.com/office/drawing/2014/main" id="{E4814144-B7A3-0603-267E-D22FB18822B7}"/>
              </a:ext>
            </a:extLst>
          </p:cNvPr>
          <p:cNvCxnSpPr>
            <a:cxnSpLocks/>
          </p:cNvCxnSpPr>
          <p:nvPr/>
        </p:nvCxnSpPr>
        <p:spPr>
          <a:xfrm>
            <a:off x="11276013" y="3770593"/>
            <a:ext cx="200091"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452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281F3A2-11D5-46E2-FA38-035517C71B58}"/>
              </a:ext>
            </a:extLst>
          </p:cNvPr>
          <p:cNvSpPr>
            <a:spLocks noGrp="1"/>
          </p:cNvSpPr>
          <p:nvPr>
            <p:ph type="title"/>
          </p:nvPr>
        </p:nvSpPr>
        <p:spPr/>
        <p:txBody>
          <a:bodyPr/>
          <a:lstStyle/>
          <a:p>
            <a:r>
              <a:rPr lang="it-IT"/>
              <a:t>Science Motivation</a:t>
            </a:r>
            <a:endParaRPr lang="en-GB"/>
          </a:p>
        </p:txBody>
      </p:sp>
      <p:sp>
        <p:nvSpPr>
          <p:cNvPr id="16" name="Content Placeholder 15">
            <a:extLst>
              <a:ext uri="{FF2B5EF4-FFF2-40B4-BE49-F238E27FC236}">
                <a16:creationId xmlns:a16="http://schemas.microsoft.com/office/drawing/2014/main" id="{C68489FB-BC9A-9A16-F07F-65A3126C6ACC}"/>
              </a:ext>
            </a:extLst>
          </p:cNvPr>
          <p:cNvSpPr>
            <a:spLocks noGrp="1"/>
          </p:cNvSpPr>
          <p:nvPr>
            <p:ph idx="1"/>
          </p:nvPr>
        </p:nvSpPr>
        <p:spPr>
          <a:xfrm>
            <a:off x="492368" y="1630128"/>
            <a:ext cx="5153891" cy="4012409"/>
          </a:xfrm>
        </p:spPr>
        <p:txBody>
          <a:bodyPr/>
          <a:lstStyle/>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pPr marL="285750" indent="-285750">
              <a:buFont typeface="Arial" panose="020B0604020202020204" pitchFamily="34" charset="0"/>
              <a:buChar char="•"/>
            </a:pPr>
            <a:endParaRPr lang="en-GB" sz="1800">
              <a:solidFill>
                <a:schemeClr val="tx1"/>
              </a:solidFill>
              <a:ea typeface="Verdana"/>
            </a:endParaRPr>
          </a:p>
          <a:p>
            <a:r>
              <a:rPr lang="en-GB" sz="1800" b="1">
                <a:solidFill>
                  <a:schemeClr val="tx1"/>
                </a:solidFill>
                <a:ea typeface="Verdana"/>
              </a:rPr>
              <a:t>Landing</a:t>
            </a:r>
            <a:r>
              <a:rPr lang="en-GB" sz="1800">
                <a:solidFill>
                  <a:schemeClr val="tx1"/>
                </a:solidFill>
                <a:ea typeface="Verdana"/>
              </a:rPr>
              <a:t> on the South Pole of Enceladus, sampling the </a:t>
            </a:r>
            <a:r>
              <a:rPr lang="en-GB" sz="1800" b="1">
                <a:solidFill>
                  <a:schemeClr val="tx1"/>
                </a:solidFill>
                <a:ea typeface="Verdana"/>
              </a:rPr>
              <a:t>Enceladus plumes </a:t>
            </a:r>
            <a:r>
              <a:rPr lang="en-GB" sz="1800">
                <a:solidFill>
                  <a:schemeClr val="tx1"/>
                </a:solidFill>
                <a:ea typeface="Verdana"/>
              </a:rPr>
              <a:t>and allowing for science around Titan and other moons have been rated at the top of the scientific priorities for the mission.</a:t>
            </a:r>
          </a:p>
          <a:p>
            <a:pPr marL="285750" indent="-285750">
              <a:buFont typeface="Arial" panose="020B0604020202020204" pitchFamily="34" charset="0"/>
              <a:buChar char="•"/>
            </a:pPr>
            <a:endParaRPr lang="en-GB" sz="1800">
              <a:solidFill>
                <a:schemeClr val="tx1"/>
              </a:solidFill>
              <a:ea typeface="Verdana"/>
            </a:endParaRPr>
          </a:p>
          <a:p>
            <a:endParaRPr lang="en-GB">
              <a:solidFill>
                <a:schemeClr val="tx1"/>
              </a:solidFill>
            </a:endParaRPr>
          </a:p>
        </p:txBody>
      </p:sp>
      <p:pic>
        <p:nvPicPr>
          <p:cNvPr id="18" name="Picture 17">
            <a:extLst>
              <a:ext uri="{FF2B5EF4-FFF2-40B4-BE49-F238E27FC236}">
                <a16:creationId xmlns:a16="http://schemas.microsoft.com/office/drawing/2014/main" id="{7A228D4C-B9F7-A487-8610-1BEF3046DA74}"/>
              </a:ext>
            </a:extLst>
          </p:cNvPr>
          <p:cNvPicPr>
            <a:picLocks noChangeAspect="1"/>
          </p:cNvPicPr>
          <p:nvPr/>
        </p:nvPicPr>
        <p:blipFill>
          <a:blip r:embed="rId2"/>
          <a:stretch>
            <a:fillRect/>
          </a:stretch>
        </p:blipFill>
        <p:spPr>
          <a:xfrm>
            <a:off x="6219707" y="978055"/>
            <a:ext cx="5718649" cy="5316557"/>
          </a:xfrm>
          <a:prstGeom prst="rect">
            <a:avLst/>
          </a:prstGeom>
        </p:spPr>
      </p:pic>
      <p:sp>
        <p:nvSpPr>
          <p:cNvPr id="20" name="TextBox 19">
            <a:extLst>
              <a:ext uri="{FF2B5EF4-FFF2-40B4-BE49-F238E27FC236}">
                <a16:creationId xmlns:a16="http://schemas.microsoft.com/office/drawing/2014/main" id="{399E0FD4-530A-B5D5-D079-825D98C7DD7A}"/>
              </a:ext>
            </a:extLst>
          </p:cNvPr>
          <p:cNvSpPr txBox="1"/>
          <p:nvPr/>
        </p:nvSpPr>
        <p:spPr>
          <a:xfrm>
            <a:off x="10757543" y="6033002"/>
            <a:ext cx="1353461"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L" sz="1050" b="0" i="1" u="none" strike="noStrike" kern="1200" cap="none" spc="0" normalizeH="0" baseline="0" noProof="0">
                <a:ln>
                  <a:noFill/>
                </a:ln>
                <a:solidFill>
                  <a:srgbClr val="D9D9D9"/>
                </a:solidFill>
                <a:effectLst/>
                <a:uLnTx/>
                <a:uFillTx/>
                <a:latin typeface="Arial" panose="020B0604020202020204"/>
                <a:ea typeface="+mn-ea"/>
                <a:cs typeface="+mn-cs"/>
              </a:rPr>
              <a:t>Credit: NASA/JPL</a:t>
            </a:r>
          </a:p>
        </p:txBody>
      </p:sp>
    </p:spTree>
    <p:extLst>
      <p:ext uri="{BB962C8B-B14F-4D97-AF65-F5344CB8AC3E}">
        <p14:creationId xmlns:p14="http://schemas.microsoft.com/office/powerpoint/2010/main" val="194206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531AF-32DC-3545-C155-F222E7CF9238}"/>
              </a:ext>
            </a:extLst>
          </p:cNvPr>
          <p:cNvSpPr/>
          <p:nvPr/>
        </p:nvSpPr>
        <p:spPr>
          <a:xfrm>
            <a:off x="82362" y="5467216"/>
            <a:ext cx="12060614" cy="1320445"/>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5AE4A53B-534A-F679-1BC0-C84D1AA578E7}"/>
              </a:ext>
            </a:extLst>
          </p:cNvPr>
          <p:cNvSpPr/>
          <p:nvPr/>
        </p:nvSpPr>
        <p:spPr>
          <a:xfrm>
            <a:off x="2289196" y="70339"/>
            <a:ext cx="9718431" cy="1320445"/>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5" name="Picture 4" descr="A satellite and planets in space&#10;&#10;Description automatically generated with medium confidence">
            <a:extLst>
              <a:ext uri="{FF2B5EF4-FFF2-40B4-BE49-F238E27FC236}">
                <a16:creationId xmlns:a16="http://schemas.microsoft.com/office/drawing/2014/main" id="{F5B4CC9C-2892-989F-FF2B-7164AD58E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69" y="0"/>
            <a:ext cx="12192000" cy="6858000"/>
          </a:xfrm>
          <a:prstGeom prst="rect">
            <a:avLst/>
          </a:prstGeom>
        </p:spPr>
      </p:pic>
    </p:spTree>
    <p:extLst>
      <p:ext uri="{BB962C8B-B14F-4D97-AF65-F5344CB8AC3E}">
        <p14:creationId xmlns:p14="http://schemas.microsoft.com/office/powerpoint/2010/main" val="298253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4A2F18-B577-0981-D2F7-5CB7CE2EEE1D}"/>
              </a:ext>
            </a:extLst>
          </p:cNvPr>
          <p:cNvPicPr>
            <a:picLocks noChangeAspect="1"/>
          </p:cNvPicPr>
          <p:nvPr/>
        </p:nvPicPr>
        <p:blipFill>
          <a:blip r:embed="rId2"/>
          <a:stretch>
            <a:fillRect/>
          </a:stretch>
        </p:blipFill>
        <p:spPr>
          <a:xfrm>
            <a:off x="-28821" y="-57141"/>
            <a:ext cx="12655985" cy="7226071"/>
          </a:xfrm>
          <a:prstGeom prst="rect">
            <a:avLst/>
          </a:prstGeom>
        </p:spPr>
      </p:pic>
      <p:sp>
        <p:nvSpPr>
          <p:cNvPr id="2" name="Titolo 1">
            <a:extLst>
              <a:ext uri="{FF2B5EF4-FFF2-40B4-BE49-F238E27FC236}">
                <a16:creationId xmlns:a16="http://schemas.microsoft.com/office/drawing/2014/main" id="{79E454CF-137A-01E6-64F9-1DD7A55E8D6A}"/>
              </a:ext>
            </a:extLst>
          </p:cNvPr>
          <p:cNvSpPr>
            <a:spLocks noGrp="1"/>
          </p:cNvSpPr>
          <p:nvPr>
            <p:ph type="title"/>
          </p:nvPr>
        </p:nvSpPr>
        <p:spPr>
          <a:xfrm>
            <a:off x="872578" y="1955701"/>
            <a:ext cx="10303508" cy="1473300"/>
          </a:xfrm>
        </p:spPr>
        <p:txBody>
          <a:bodyPr/>
          <a:lstStyle/>
          <a:p>
            <a:pPr algn="ctr"/>
            <a:r>
              <a:rPr lang="en-GB">
                <a:solidFill>
                  <a:schemeClr val="bg1"/>
                </a:solidFill>
              </a:rPr>
              <a:t>L4 Moons of the Giant Planets</a:t>
            </a:r>
            <a:br>
              <a:rPr lang="en-GB">
                <a:solidFill>
                  <a:schemeClr val="bg1"/>
                </a:solidFill>
              </a:rPr>
            </a:br>
            <a:br>
              <a:rPr lang="en-GB">
                <a:solidFill>
                  <a:schemeClr val="bg1"/>
                </a:solidFill>
              </a:rPr>
            </a:br>
            <a:r>
              <a:rPr lang="en-GB">
                <a:solidFill>
                  <a:schemeClr val="bg1"/>
                </a:solidFill>
              </a:rPr>
              <a:t>It will be cold, dark and far far away from home</a:t>
            </a:r>
          </a:p>
        </p:txBody>
      </p:sp>
      <p:sp>
        <p:nvSpPr>
          <p:cNvPr id="3" name="Titolo 1">
            <a:extLst>
              <a:ext uri="{FF2B5EF4-FFF2-40B4-BE49-F238E27FC236}">
                <a16:creationId xmlns:a16="http://schemas.microsoft.com/office/drawing/2014/main" id="{702DF1A9-2864-BB29-885F-01C203BB781C}"/>
              </a:ext>
            </a:extLst>
          </p:cNvPr>
          <p:cNvSpPr txBox="1">
            <a:spLocks/>
          </p:cNvSpPr>
          <p:nvPr/>
        </p:nvSpPr>
        <p:spPr bwMode="auto">
          <a:xfrm>
            <a:off x="90175" y="6128104"/>
            <a:ext cx="12303148" cy="399088"/>
          </a:xfrm>
          <a:prstGeom prst="rect">
            <a:avLst/>
          </a:prstGeom>
          <a:noFill/>
          <a:ln>
            <a:noFill/>
          </a:ln>
        </p:spPr>
        <p:txBody>
          <a:bodyPr vert="horz" wrap="square" lIns="91191" tIns="45595" rIns="91191" bIns="45595" numCol="1" anchor="ctr" anchorCtr="0" compatLnSpc="1">
            <a:prstTxWarp prst="textNoShape">
              <a:avLst/>
            </a:prstTxWarp>
            <a:spAutoFit/>
          </a:bodyPr>
          <a:lstStyle>
            <a:lvl1pPr algn="l" rtl="0" fontAlgn="base">
              <a:spcBef>
                <a:spcPct val="0"/>
              </a:spcBef>
              <a:spcAft>
                <a:spcPct val="0"/>
              </a:spcAft>
              <a:defRPr lang="en-GB" sz="3000" b="1">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995" b="0" i="1" u="none" strike="noStrike" kern="0" cap="none" spc="0" normalizeH="0" baseline="0" noProof="0" dirty="0">
                <a:ln>
                  <a:noFill/>
                </a:ln>
                <a:solidFill>
                  <a:srgbClr val="FEFFFF"/>
                </a:solidFill>
                <a:effectLst/>
                <a:uLnTx/>
                <a:uFillTx/>
                <a:latin typeface="Arial" panose="020B0604020202020204" pitchFamily="34" charset="0"/>
                <a:ea typeface="+mj-ea"/>
                <a:cs typeface="Arial" panose="020B0604020202020204" pitchFamily="34" charset="0"/>
              </a:rPr>
              <a:t>Enceladus surface temperature as low as 60 -180 Kelvin</a:t>
            </a:r>
          </a:p>
        </p:txBody>
      </p:sp>
      <p:sp>
        <p:nvSpPr>
          <p:cNvPr id="5" name="Titolo 1">
            <a:extLst>
              <a:ext uri="{FF2B5EF4-FFF2-40B4-BE49-F238E27FC236}">
                <a16:creationId xmlns:a16="http://schemas.microsoft.com/office/drawing/2014/main" id="{2924860D-59A2-F2CE-07CE-3E2156FE1C9E}"/>
              </a:ext>
            </a:extLst>
          </p:cNvPr>
          <p:cNvSpPr txBox="1">
            <a:spLocks/>
          </p:cNvSpPr>
          <p:nvPr/>
        </p:nvSpPr>
        <p:spPr bwMode="auto">
          <a:xfrm>
            <a:off x="-215394" y="92356"/>
            <a:ext cx="2721860" cy="706095"/>
          </a:xfrm>
          <a:prstGeom prst="rect">
            <a:avLst/>
          </a:prstGeom>
          <a:noFill/>
          <a:ln>
            <a:noFill/>
          </a:ln>
        </p:spPr>
        <p:txBody>
          <a:bodyPr vert="horz" wrap="square" lIns="91191" tIns="45595" rIns="91191" bIns="45595" numCol="1" anchor="ctr" anchorCtr="0" compatLnSpc="1">
            <a:prstTxWarp prst="textNoShape">
              <a:avLst/>
            </a:prstTxWarp>
            <a:spAutoFit/>
          </a:bodyPr>
          <a:lstStyle>
            <a:lvl1pPr algn="l" rtl="0" fontAlgn="base">
              <a:spcBef>
                <a:spcPct val="0"/>
              </a:spcBef>
              <a:spcAft>
                <a:spcPct val="0"/>
              </a:spcAft>
              <a:defRPr lang="en-GB" sz="3000" b="1">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995" b="0" i="1" u="none" strike="noStrike" kern="0" cap="none" spc="0" normalizeH="0" baseline="0" noProof="0">
                <a:ln>
                  <a:noFill/>
                </a:ln>
                <a:solidFill>
                  <a:srgbClr val="FEFFFF"/>
                </a:solidFill>
                <a:effectLst/>
                <a:uLnTx/>
                <a:uFillTx/>
                <a:latin typeface="Arial" panose="020B0604020202020204" pitchFamily="34" charset="0"/>
                <a:ea typeface="+mj-ea"/>
                <a:cs typeface="Arial" panose="020B0604020202020204" pitchFamily="34" charset="0"/>
              </a:rPr>
              <a:t>9 years </a:t>
            </a:r>
            <a:br>
              <a:rPr kumimoji="0" lang="en-GB" sz="1995" b="0" i="1" u="none" strike="noStrike" kern="0" cap="none" spc="0" normalizeH="0" baseline="0" noProof="0">
                <a:ln>
                  <a:noFill/>
                </a:ln>
                <a:solidFill>
                  <a:srgbClr val="FEFFFF"/>
                </a:solidFill>
                <a:effectLst/>
                <a:uLnTx/>
                <a:uFillTx/>
                <a:latin typeface="Arial" panose="020B0604020202020204" pitchFamily="34" charset="0"/>
                <a:ea typeface="+mj-ea"/>
                <a:cs typeface="Arial" panose="020B0604020202020204" pitchFamily="34" charset="0"/>
              </a:rPr>
            </a:br>
            <a:r>
              <a:rPr kumimoji="0" lang="en-GB" sz="1995" b="0" i="1" u="none" strike="noStrike" kern="0" cap="none" spc="0" normalizeH="0" baseline="0" noProof="0">
                <a:ln>
                  <a:noFill/>
                </a:ln>
                <a:solidFill>
                  <a:srgbClr val="FEFFFF"/>
                </a:solidFill>
                <a:effectLst/>
                <a:uLnTx/>
                <a:uFillTx/>
                <a:latin typeface="Arial" panose="020B0604020202020204" pitchFamily="34" charset="0"/>
                <a:ea typeface="+mj-ea"/>
                <a:cs typeface="Arial" panose="020B0604020202020204" pitchFamily="34" charset="0"/>
              </a:rPr>
              <a:t>transfer time</a:t>
            </a:r>
          </a:p>
        </p:txBody>
      </p:sp>
      <p:sp>
        <p:nvSpPr>
          <p:cNvPr id="8" name="Titolo 1">
            <a:extLst>
              <a:ext uri="{FF2B5EF4-FFF2-40B4-BE49-F238E27FC236}">
                <a16:creationId xmlns:a16="http://schemas.microsoft.com/office/drawing/2014/main" id="{8A9C7049-BA1E-96A0-7BC3-EA72A0F56C36}"/>
              </a:ext>
            </a:extLst>
          </p:cNvPr>
          <p:cNvSpPr txBox="1">
            <a:spLocks/>
          </p:cNvSpPr>
          <p:nvPr/>
        </p:nvSpPr>
        <p:spPr bwMode="auto">
          <a:xfrm>
            <a:off x="6241749" y="291900"/>
            <a:ext cx="3889677" cy="1013102"/>
          </a:xfrm>
          <a:prstGeom prst="rect">
            <a:avLst/>
          </a:prstGeom>
          <a:noFill/>
          <a:ln>
            <a:noFill/>
          </a:ln>
        </p:spPr>
        <p:txBody>
          <a:bodyPr vert="horz" wrap="square" lIns="91191" tIns="45595" rIns="91191" bIns="45595" numCol="1" anchor="ctr" anchorCtr="0" compatLnSpc="1">
            <a:prstTxWarp prst="textNoShape">
              <a:avLst/>
            </a:prstTxWarp>
            <a:spAutoFit/>
          </a:bodyPr>
          <a:lstStyle>
            <a:defPPr>
              <a:defRPr lang="en-GB"/>
            </a:defPPr>
            <a:lvl1pPr>
              <a:defRPr sz="2000" b="0" i="1" kern="0">
                <a:solidFill>
                  <a:schemeClr val="bg1"/>
                </a:solidFill>
                <a:latin typeface="Arial" panose="020B0604020202020204" pitchFamily="34" charset="0"/>
                <a:ea typeface="+mj-ea"/>
                <a:cs typeface="Arial" panose="020B0604020202020204" pitchFamily="34" charset="0"/>
              </a:defRPr>
            </a:lvl1pPr>
            <a:lvl2pPr>
              <a:defRPr sz="2122" b="1">
                <a:solidFill>
                  <a:schemeClr val="bg1"/>
                </a:solidFill>
              </a:defRPr>
            </a:lvl2pPr>
            <a:lvl3pPr>
              <a:defRPr sz="2122" b="1">
                <a:solidFill>
                  <a:schemeClr val="bg1"/>
                </a:solidFill>
              </a:defRPr>
            </a:lvl3pPr>
            <a:lvl4pPr>
              <a:defRPr sz="2122" b="1">
                <a:solidFill>
                  <a:schemeClr val="bg1"/>
                </a:solidFill>
              </a:defRPr>
            </a:lvl4pPr>
            <a:lvl5pPr>
              <a:defRPr sz="2122" b="1">
                <a:solidFill>
                  <a:schemeClr val="bg1"/>
                </a:solidFill>
              </a:defRPr>
            </a:lvl5pPr>
            <a:lvl6pPr marL="441015" fontAlgn="base">
              <a:spcBef>
                <a:spcPct val="0"/>
              </a:spcBef>
              <a:spcAft>
                <a:spcPct val="0"/>
              </a:spcAft>
              <a:defRPr sz="2122" b="1">
                <a:solidFill>
                  <a:schemeClr val="bg1"/>
                </a:solidFill>
              </a:defRPr>
            </a:lvl6pPr>
            <a:lvl7pPr marL="882030" fontAlgn="base">
              <a:spcBef>
                <a:spcPct val="0"/>
              </a:spcBef>
              <a:spcAft>
                <a:spcPct val="0"/>
              </a:spcAft>
              <a:defRPr sz="2122" b="1">
                <a:solidFill>
                  <a:schemeClr val="bg1"/>
                </a:solidFill>
              </a:defRPr>
            </a:lvl7pPr>
            <a:lvl8pPr marL="1323045" fontAlgn="base">
              <a:spcBef>
                <a:spcPct val="0"/>
              </a:spcBef>
              <a:spcAft>
                <a:spcPct val="0"/>
              </a:spcAft>
              <a:defRPr sz="2122" b="1">
                <a:solidFill>
                  <a:schemeClr val="bg1"/>
                </a:solidFill>
              </a:defRPr>
            </a:lvl8pPr>
            <a:lvl9pPr marL="1764060" fontAlgn="base">
              <a:spcBef>
                <a:spcPct val="0"/>
              </a:spcBef>
              <a:spcAft>
                <a:spcPct val="0"/>
              </a:spcAft>
              <a:defRPr sz="2122" b="1">
                <a:solidFill>
                  <a:schemeClr val="bg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995" b="0" i="1" u="none" strike="noStrike" kern="0" cap="none" spc="0" normalizeH="0" baseline="0" noProof="0">
                <a:ln>
                  <a:noFill/>
                </a:ln>
                <a:solidFill>
                  <a:srgbClr val="FEFFFF"/>
                </a:solidFill>
                <a:effectLst/>
                <a:uLnTx/>
                <a:uFillTx/>
                <a:latin typeface="Arial" panose="020B0604020202020204" pitchFamily="34" charset="0"/>
                <a:ea typeface="+mj-ea"/>
                <a:cs typeface="Arial" panose="020B0604020202020204" pitchFamily="34" charset="0"/>
              </a:rPr>
              <a:t>10 AU distance to earth </a:t>
            </a:r>
            <a:br>
              <a:rPr kumimoji="0" lang="en-GB" sz="1995" b="0" i="1" u="none" strike="noStrike" kern="0" cap="none" spc="0" normalizeH="0" baseline="0" noProof="0">
                <a:ln>
                  <a:noFill/>
                </a:ln>
                <a:solidFill>
                  <a:srgbClr val="FEFFFF"/>
                </a:solidFill>
                <a:effectLst/>
                <a:uLnTx/>
                <a:uFillTx/>
                <a:latin typeface="Arial" panose="020B0604020202020204" pitchFamily="34" charset="0"/>
                <a:ea typeface="+mj-ea"/>
                <a:cs typeface="Arial" panose="020B0604020202020204" pitchFamily="34" charset="0"/>
              </a:rPr>
            </a:br>
            <a:r>
              <a:rPr kumimoji="0" lang="en-GB" sz="1995" b="0" i="1" u="none" strike="noStrike" kern="0" cap="none" spc="0" normalizeH="0" baseline="0" noProof="0">
                <a:ln>
                  <a:noFill/>
                </a:ln>
                <a:solidFill>
                  <a:srgbClr val="FEFFFF"/>
                </a:solidFill>
                <a:effectLst/>
                <a:uLnTx/>
                <a:uFillTx/>
                <a:latin typeface="Arial" panose="020B0604020202020204" pitchFamily="34" charset="0"/>
                <a:ea typeface="+mj-ea"/>
                <a:cs typeface="Arial" panose="020B0604020202020204" pitchFamily="34" charset="0"/>
              </a:rPr>
              <a:t>80 minutes at light speed</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1995">
                <a:solidFill>
                  <a:srgbClr val="FEFFFF"/>
                </a:solidFill>
              </a:rPr>
              <a:t>~1% Solar Irradiance (ref Earth)</a:t>
            </a:r>
            <a:endParaRPr kumimoji="0" lang="en-GB" sz="1995" b="0" i="1" u="none" strike="noStrike" kern="0" cap="none" spc="0" normalizeH="0" baseline="0" noProof="0">
              <a:ln>
                <a:noFill/>
              </a:ln>
              <a:solidFill>
                <a:srgbClr val="FEFFF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78871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D05A-9697-D21E-A430-9CFD4B36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765D7-88A8-1580-E012-A188F79C7AB1}"/>
              </a:ext>
            </a:extLst>
          </p:cNvPr>
          <p:cNvSpPr>
            <a:spLocks noGrp="1"/>
          </p:cNvSpPr>
          <p:nvPr>
            <p:ph type="title"/>
          </p:nvPr>
        </p:nvSpPr>
        <p:spPr>
          <a:xfrm>
            <a:off x="142871" y="238798"/>
            <a:ext cx="10826588" cy="553998"/>
          </a:xfrm>
        </p:spPr>
        <p:txBody>
          <a:bodyPr/>
          <a:lstStyle/>
          <a:p>
            <a:r>
              <a:rPr lang="en-GB"/>
              <a:t>L4: Establishing Technology Needs and Building Blocks</a:t>
            </a:r>
          </a:p>
        </p:txBody>
      </p:sp>
      <p:sp>
        <p:nvSpPr>
          <p:cNvPr id="6" name="TextBox 5">
            <a:extLst>
              <a:ext uri="{FF2B5EF4-FFF2-40B4-BE49-F238E27FC236}">
                <a16:creationId xmlns:a16="http://schemas.microsoft.com/office/drawing/2014/main" id="{41222E2B-809C-BD82-F89A-62EFF73FA086}"/>
              </a:ext>
            </a:extLst>
          </p:cNvPr>
          <p:cNvSpPr txBox="1"/>
          <p:nvPr/>
        </p:nvSpPr>
        <p:spPr>
          <a:xfrm>
            <a:off x="398738" y="5277605"/>
            <a:ext cx="1555769" cy="6447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795"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In-Orbit Rendezvous</a:t>
            </a:r>
          </a:p>
        </p:txBody>
      </p:sp>
      <p:grpSp>
        <p:nvGrpSpPr>
          <p:cNvPr id="4" name="Group 3">
            <a:extLst>
              <a:ext uri="{FF2B5EF4-FFF2-40B4-BE49-F238E27FC236}">
                <a16:creationId xmlns:a16="http://schemas.microsoft.com/office/drawing/2014/main" id="{6E7F4A1E-D5AA-F186-609F-E0B977AE09DA}"/>
              </a:ext>
            </a:extLst>
          </p:cNvPr>
          <p:cNvGrpSpPr/>
          <p:nvPr/>
        </p:nvGrpSpPr>
        <p:grpSpPr>
          <a:xfrm>
            <a:off x="4037341" y="1890115"/>
            <a:ext cx="4104973" cy="3309853"/>
            <a:chOff x="4037341" y="1890115"/>
            <a:chExt cx="4104973" cy="3309853"/>
          </a:xfrm>
        </p:grpSpPr>
        <p:sp>
          <p:nvSpPr>
            <p:cNvPr id="17" name="Oval 16">
              <a:extLst>
                <a:ext uri="{FF2B5EF4-FFF2-40B4-BE49-F238E27FC236}">
                  <a16:creationId xmlns:a16="http://schemas.microsoft.com/office/drawing/2014/main" id="{724189D4-BB0F-4DA0-2B0E-BEB183AA279E}"/>
                </a:ext>
              </a:extLst>
            </p:cNvPr>
            <p:cNvSpPr/>
            <p:nvPr/>
          </p:nvSpPr>
          <p:spPr>
            <a:xfrm>
              <a:off x="4488076" y="1890115"/>
              <a:ext cx="3077771" cy="3077771"/>
            </a:xfrm>
            <a:prstGeom prst="ellipse">
              <a:avLst/>
            </a:prstGeom>
            <a:noFill/>
            <a:ln w="57150">
              <a:solidFill>
                <a:srgbClr val="0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1939" rtl="0" eaLnBrk="1" fontAlgn="base" latinLnBrk="0" hangingPunct="1">
                <a:lnSpc>
                  <a:spcPct val="100000"/>
                </a:lnSpc>
                <a:spcBef>
                  <a:spcPct val="0"/>
                </a:spcBef>
                <a:spcAft>
                  <a:spcPct val="0"/>
                </a:spcAft>
                <a:buClrTx/>
                <a:buSzTx/>
                <a:buFontTx/>
                <a:buNone/>
                <a:tabLst/>
                <a:defRPr/>
              </a:pPr>
              <a:endParaRPr kumimoji="0" lang="en-GB" sz="1795"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8DC11F63-CE18-D34F-A773-4F1A7E8C3103}"/>
                </a:ext>
              </a:extLst>
            </p:cNvPr>
            <p:cNvSpPr txBox="1"/>
            <p:nvPr/>
          </p:nvSpPr>
          <p:spPr>
            <a:xfrm>
              <a:off x="4037341" y="1931989"/>
              <a:ext cx="1342992" cy="706347"/>
            </a:xfrm>
            <a:prstGeom prst="rect">
              <a:avLst/>
            </a:prstGeom>
            <a:ln>
              <a:solidFill>
                <a:srgbClr val="00B0F0"/>
              </a:solidFill>
            </a:ln>
            <a:effectLst>
              <a:glow rad="584200">
                <a:srgbClr val="6DCFF6">
                  <a:alpha val="65000"/>
                </a:srgbClr>
              </a:glow>
              <a:outerShdw blurRad="40000" dist="23000" dir="5400000" rotWithShape="0">
                <a:srgbClr val="000000">
                  <a:alpha val="35000"/>
                </a:srgbClr>
              </a:outerShdw>
              <a:softEdge rad="787400"/>
            </a:effectLst>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marL="0" marR="0" lvl="0" indent="0" algn="ctr" defTabSz="911939" eaLnBrk="1" latinLnBrk="0" hangingPunct="1">
                <a:lnSpc>
                  <a:spcPct val="100000"/>
                </a:lnSpc>
                <a:buClrTx/>
                <a:buSzTx/>
                <a:buFontTx/>
                <a:buNone/>
                <a:tabLst/>
                <a:defRPr kumimoji="0" sz="1995" b="0" i="0" u="none" strike="noStrike" cap="none" spc="0" normalizeH="0" baseline="0">
                  <a:ln>
                    <a:noFill/>
                  </a:ln>
                  <a:solidFill>
                    <a:srgbClr val="FEFFFF"/>
                  </a:solidFill>
                  <a:effectLst/>
                  <a:uLnTx/>
                  <a:uFillTx/>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GB"/>
                <a:t>Energy </a:t>
              </a:r>
              <a:br>
                <a:rPr lang="en-GB"/>
              </a:br>
              <a:r>
                <a:rPr lang="en-GB"/>
                <a:t>Efficiency</a:t>
              </a:r>
            </a:p>
          </p:txBody>
        </p:sp>
        <p:sp>
          <p:nvSpPr>
            <p:cNvPr id="7" name="TextBox 6">
              <a:extLst>
                <a:ext uri="{FF2B5EF4-FFF2-40B4-BE49-F238E27FC236}">
                  <a16:creationId xmlns:a16="http://schemas.microsoft.com/office/drawing/2014/main" id="{0E77E772-6AE4-43AD-F210-23AC0C1A7D7E}"/>
                </a:ext>
              </a:extLst>
            </p:cNvPr>
            <p:cNvSpPr txBox="1"/>
            <p:nvPr/>
          </p:nvSpPr>
          <p:spPr>
            <a:xfrm>
              <a:off x="5417643" y="4493621"/>
              <a:ext cx="1218639" cy="706347"/>
            </a:xfrm>
            <a:prstGeom prst="rect">
              <a:avLst/>
            </a:prstGeom>
            <a:ln>
              <a:solidFill>
                <a:srgbClr val="00B0F0"/>
              </a:solidFill>
            </a:ln>
            <a:effectLst>
              <a:glow rad="584200">
                <a:srgbClr val="6DCFF6">
                  <a:alpha val="65000"/>
                </a:srgbClr>
              </a:glow>
              <a:outerShdw blurRad="40000" dist="23000" dir="5400000" rotWithShape="0">
                <a:srgbClr val="000000">
                  <a:alpha val="35000"/>
                </a:srgbClr>
              </a:outerShdw>
              <a:softEdge rad="787400"/>
            </a:effectLst>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marL="0" marR="0" lvl="0" indent="0" algn="ctr" defTabSz="911939" eaLnBrk="1" latinLnBrk="0" hangingPunct="1">
                <a:lnSpc>
                  <a:spcPct val="100000"/>
                </a:lnSpc>
                <a:buClrTx/>
                <a:buSzTx/>
                <a:buFontTx/>
                <a:buNone/>
                <a:tabLst/>
                <a:defRPr kumimoji="0" sz="1995" b="0" i="0" u="none" strike="noStrike" cap="none" spc="0" normalizeH="0" baseline="0">
                  <a:ln>
                    <a:noFill/>
                  </a:ln>
                  <a:solidFill>
                    <a:srgbClr val="FEFFFF"/>
                  </a:solidFill>
                  <a:effectLst/>
                  <a:uLnTx/>
                  <a:uFillTx/>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GB"/>
                <a:t>Energy </a:t>
              </a:r>
              <a:br>
                <a:rPr lang="en-GB"/>
              </a:br>
              <a:r>
                <a:rPr lang="en-GB"/>
                <a:t>Storage</a:t>
              </a:r>
            </a:p>
          </p:txBody>
        </p:sp>
        <p:sp>
          <p:nvSpPr>
            <p:cNvPr id="8" name="TextBox 7">
              <a:extLst>
                <a:ext uri="{FF2B5EF4-FFF2-40B4-BE49-F238E27FC236}">
                  <a16:creationId xmlns:a16="http://schemas.microsoft.com/office/drawing/2014/main" id="{733B1F41-563A-EC40-8FAC-D85985F89F1F}"/>
                </a:ext>
              </a:extLst>
            </p:cNvPr>
            <p:cNvSpPr txBox="1"/>
            <p:nvPr/>
          </p:nvSpPr>
          <p:spPr>
            <a:xfrm>
              <a:off x="6581018" y="1931989"/>
              <a:ext cx="1561296" cy="706347"/>
            </a:xfrm>
            <a:prstGeom prst="rect">
              <a:avLst/>
            </a:prstGeom>
            <a:ln>
              <a:solidFill>
                <a:srgbClr val="00B0F0"/>
              </a:solidFill>
            </a:ln>
            <a:effectLst>
              <a:glow rad="584200">
                <a:srgbClr val="6DCFF6">
                  <a:alpha val="65000"/>
                </a:srgbClr>
              </a:glow>
              <a:outerShdw blurRad="40000" dist="23000" dir="5400000" rotWithShape="0">
                <a:srgbClr val="000000">
                  <a:alpha val="35000"/>
                </a:srgbClr>
              </a:outerShdw>
              <a:softEdge rad="787400"/>
            </a:effectLst>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sz="2000">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995"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Energy </a:t>
              </a:r>
              <a:br>
                <a:rPr kumimoji="0" lang="en-GB" sz="1995"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br>
              <a:r>
                <a:rPr kumimoji="0" lang="en-GB" sz="1995"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Generation</a:t>
              </a:r>
            </a:p>
          </p:txBody>
        </p:sp>
      </p:grpSp>
      <p:sp>
        <p:nvSpPr>
          <p:cNvPr id="11" name="TextBox 10">
            <a:extLst>
              <a:ext uri="{FF2B5EF4-FFF2-40B4-BE49-F238E27FC236}">
                <a16:creationId xmlns:a16="http://schemas.microsoft.com/office/drawing/2014/main" id="{E43B00D4-9367-D1FF-947B-B31BFFE61F38}"/>
              </a:ext>
            </a:extLst>
          </p:cNvPr>
          <p:cNvSpPr txBox="1"/>
          <p:nvPr/>
        </p:nvSpPr>
        <p:spPr>
          <a:xfrm>
            <a:off x="5246313" y="3195793"/>
            <a:ext cx="1561296" cy="460575"/>
          </a:xfrm>
          <a:prstGeom prst="rect">
            <a:avLst/>
          </a:prstGeom>
          <a:solidFill>
            <a:schemeClr val="accent4">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n-GB"/>
            </a:defPPr>
            <a:lvl1pPr algn="ctr">
              <a:defRPr sz="2000">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2393"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Reliability</a:t>
            </a:r>
          </a:p>
        </p:txBody>
      </p:sp>
      <p:sp>
        <p:nvSpPr>
          <p:cNvPr id="14" name="TextBox 13">
            <a:extLst>
              <a:ext uri="{FF2B5EF4-FFF2-40B4-BE49-F238E27FC236}">
                <a16:creationId xmlns:a16="http://schemas.microsoft.com/office/drawing/2014/main" id="{87BF77FF-9A0B-DD66-80D9-94030FCB9E16}"/>
              </a:ext>
            </a:extLst>
          </p:cNvPr>
          <p:cNvSpPr txBox="1"/>
          <p:nvPr/>
        </p:nvSpPr>
        <p:spPr>
          <a:xfrm>
            <a:off x="8696208" y="4887753"/>
            <a:ext cx="3159715" cy="748795"/>
          </a:xfrm>
          <a:prstGeom prst="rect">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a:solidFill>
                  <a:schemeClr val="lt1"/>
                </a:solidFill>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1215888"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Autonomous Landing Technologies</a:t>
            </a:r>
          </a:p>
        </p:txBody>
      </p:sp>
      <p:grpSp>
        <p:nvGrpSpPr>
          <p:cNvPr id="10" name="Group 9">
            <a:extLst>
              <a:ext uri="{FF2B5EF4-FFF2-40B4-BE49-F238E27FC236}">
                <a16:creationId xmlns:a16="http://schemas.microsoft.com/office/drawing/2014/main" id="{8980946E-A2F1-96EC-C7D4-C2C3C1C545DA}"/>
              </a:ext>
            </a:extLst>
          </p:cNvPr>
          <p:cNvGrpSpPr/>
          <p:nvPr/>
        </p:nvGrpSpPr>
        <p:grpSpPr>
          <a:xfrm>
            <a:off x="4157688" y="5599889"/>
            <a:ext cx="3984627" cy="528386"/>
            <a:chOff x="4157688" y="5599889"/>
            <a:chExt cx="3984627" cy="528386"/>
          </a:xfrm>
        </p:grpSpPr>
        <p:sp>
          <p:nvSpPr>
            <p:cNvPr id="15" name="TextBox 14">
              <a:extLst>
                <a:ext uri="{FF2B5EF4-FFF2-40B4-BE49-F238E27FC236}">
                  <a16:creationId xmlns:a16="http://schemas.microsoft.com/office/drawing/2014/main" id="{AB29E0AE-B3A9-9D54-725C-3EE43A5281F3}"/>
                </a:ext>
              </a:extLst>
            </p:cNvPr>
            <p:cNvSpPr txBox="1"/>
            <p:nvPr/>
          </p:nvSpPr>
          <p:spPr>
            <a:xfrm>
              <a:off x="4157688" y="5599889"/>
              <a:ext cx="1663751" cy="52193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a:solidFill>
                    <a:schemeClr val="lt1"/>
                  </a:solidFill>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Primary Battery </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Systems</a:t>
              </a:r>
            </a:p>
          </p:txBody>
        </p:sp>
        <p:sp>
          <p:nvSpPr>
            <p:cNvPr id="29" name="TextBox 28">
              <a:extLst>
                <a:ext uri="{FF2B5EF4-FFF2-40B4-BE49-F238E27FC236}">
                  <a16:creationId xmlns:a16="http://schemas.microsoft.com/office/drawing/2014/main" id="{FC94EFEA-B308-9FBD-1103-807B218717E5}"/>
                </a:ext>
              </a:extLst>
            </p:cNvPr>
            <p:cNvSpPr txBox="1"/>
            <p:nvPr/>
          </p:nvSpPr>
          <p:spPr>
            <a:xfrm>
              <a:off x="6247474" y="5606337"/>
              <a:ext cx="1894841" cy="52193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a:solidFill>
                    <a:schemeClr val="lt1"/>
                  </a:solidFill>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Secondary Battery </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Systems</a:t>
              </a:r>
            </a:p>
          </p:txBody>
        </p:sp>
      </p:grpSp>
      <p:grpSp>
        <p:nvGrpSpPr>
          <p:cNvPr id="16" name="Group 15">
            <a:extLst>
              <a:ext uri="{FF2B5EF4-FFF2-40B4-BE49-F238E27FC236}">
                <a16:creationId xmlns:a16="http://schemas.microsoft.com/office/drawing/2014/main" id="{D07F59C9-7451-7D52-60E5-8C5562E8D9FF}"/>
              </a:ext>
            </a:extLst>
          </p:cNvPr>
          <p:cNvGrpSpPr/>
          <p:nvPr/>
        </p:nvGrpSpPr>
        <p:grpSpPr>
          <a:xfrm>
            <a:off x="398738" y="1049487"/>
            <a:ext cx="11239092" cy="3909491"/>
            <a:chOff x="398738" y="1049487"/>
            <a:chExt cx="11239092" cy="3909491"/>
          </a:xfrm>
        </p:grpSpPr>
        <p:sp>
          <p:nvSpPr>
            <p:cNvPr id="9" name="TextBox 8">
              <a:extLst>
                <a:ext uri="{FF2B5EF4-FFF2-40B4-BE49-F238E27FC236}">
                  <a16:creationId xmlns:a16="http://schemas.microsoft.com/office/drawing/2014/main" id="{6A6478CC-D377-6E7C-F13A-CF96A7563E7C}"/>
                </a:ext>
              </a:extLst>
            </p:cNvPr>
            <p:cNvSpPr txBox="1"/>
            <p:nvPr/>
          </p:nvSpPr>
          <p:spPr>
            <a:xfrm>
              <a:off x="3160244" y="4375485"/>
              <a:ext cx="1502728" cy="58349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sz="1600">
                  <a:solidFill>
                    <a:schemeClr val="lt1"/>
                  </a:solidFill>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Thermal Management</a:t>
              </a:r>
            </a:p>
          </p:txBody>
        </p:sp>
        <p:sp>
          <p:nvSpPr>
            <p:cNvPr id="12" name="TextBox 11">
              <a:extLst>
                <a:ext uri="{FF2B5EF4-FFF2-40B4-BE49-F238E27FC236}">
                  <a16:creationId xmlns:a16="http://schemas.microsoft.com/office/drawing/2014/main" id="{60A450ED-2740-0690-1E22-0DD8978A8BC6}"/>
                </a:ext>
              </a:extLst>
            </p:cNvPr>
            <p:cNvSpPr txBox="1"/>
            <p:nvPr/>
          </p:nvSpPr>
          <p:spPr>
            <a:xfrm>
              <a:off x="398738" y="2904203"/>
              <a:ext cx="1253508" cy="521938"/>
            </a:xfrm>
            <a:prstGeom prst="rect">
              <a:avLst/>
            </a:prstGeom>
            <a:effectLst>
              <a:glow rad="571500">
                <a:schemeClr val="tx1">
                  <a:lumMod val="75000"/>
                  <a:lumOff val="25000"/>
                  <a:alpha val="65000"/>
                </a:schemeClr>
              </a:glow>
              <a:outerShdw blurRad="40000" dist="23000" dir="5400000" rotWithShape="0">
                <a:srgbClr val="000000">
                  <a:alpha val="35000"/>
                </a:srgbClr>
              </a:outerShdw>
              <a:softEdge rad="317500"/>
            </a:effectLst>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a:solidFill>
                    <a:schemeClr val="lt1"/>
                  </a:solidFill>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1"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Cryogenic</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Electronics</a:t>
              </a:r>
            </a:p>
          </p:txBody>
        </p:sp>
        <p:sp>
          <p:nvSpPr>
            <p:cNvPr id="13" name="TextBox 12">
              <a:extLst>
                <a:ext uri="{FF2B5EF4-FFF2-40B4-BE49-F238E27FC236}">
                  <a16:creationId xmlns:a16="http://schemas.microsoft.com/office/drawing/2014/main" id="{DC09E7E9-EC54-467A-C478-FBB8B73CEC86}"/>
                </a:ext>
              </a:extLst>
            </p:cNvPr>
            <p:cNvSpPr txBox="1"/>
            <p:nvPr/>
          </p:nvSpPr>
          <p:spPr>
            <a:xfrm>
              <a:off x="8388182" y="1138449"/>
              <a:ext cx="1502728" cy="58349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a:solidFill>
                    <a:schemeClr val="lt1"/>
                  </a:solidFill>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Large</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Solar Arrays</a:t>
              </a:r>
            </a:p>
          </p:txBody>
        </p:sp>
        <p:sp>
          <p:nvSpPr>
            <p:cNvPr id="19" name="TextBox 18">
              <a:extLst>
                <a:ext uri="{FF2B5EF4-FFF2-40B4-BE49-F238E27FC236}">
                  <a16:creationId xmlns:a16="http://schemas.microsoft.com/office/drawing/2014/main" id="{4EE5E877-43D7-71EB-DA38-8FDC545FCBA2}"/>
                </a:ext>
              </a:extLst>
            </p:cNvPr>
            <p:cNvSpPr txBox="1"/>
            <p:nvPr/>
          </p:nvSpPr>
          <p:spPr>
            <a:xfrm>
              <a:off x="1353759" y="1921762"/>
              <a:ext cx="1873140" cy="58349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sz="1600">
                  <a:latin typeface="Arial" panose="020B0604020202020204" pitchFamily="34" charset="0"/>
                  <a:ea typeface="MS PGothic" pitchFamily="34" charset="-128"/>
                  <a:cs typeface="Arial" panose="020B0604020202020204" pitchFamily="34" charset="0"/>
                </a:defRPr>
              </a:lvl1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Coms </a:t>
              </a:r>
              <a:b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b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RF and Optical</a:t>
              </a:r>
            </a:p>
          </p:txBody>
        </p:sp>
        <p:sp>
          <p:nvSpPr>
            <p:cNvPr id="20" name="TextBox 19">
              <a:extLst>
                <a:ext uri="{FF2B5EF4-FFF2-40B4-BE49-F238E27FC236}">
                  <a16:creationId xmlns:a16="http://schemas.microsoft.com/office/drawing/2014/main" id="{CA0D419F-4348-B52A-65B0-70FCFEBA1E15}"/>
                </a:ext>
              </a:extLst>
            </p:cNvPr>
            <p:cNvSpPr txBox="1"/>
            <p:nvPr/>
          </p:nvSpPr>
          <p:spPr>
            <a:xfrm>
              <a:off x="2656835" y="1049487"/>
              <a:ext cx="1555769" cy="58349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sz="1600">
                  <a:latin typeface="Arial" panose="020B0604020202020204" pitchFamily="34" charset="0"/>
                  <a:ea typeface="MS PGothic" pitchFamily="34" charset="-128"/>
                  <a:cs typeface="Arial" panose="020B0604020202020204" pitchFamily="34" charset="0"/>
                </a:defRPr>
              </a:lvl1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Propulsion</a:t>
              </a:r>
            </a:p>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Systems</a:t>
              </a:r>
            </a:p>
          </p:txBody>
        </p:sp>
        <p:sp>
          <p:nvSpPr>
            <p:cNvPr id="23" name="TextBox 22">
              <a:extLst>
                <a:ext uri="{FF2B5EF4-FFF2-40B4-BE49-F238E27FC236}">
                  <a16:creationId xmlns:a16="http://schemas.microsoft.com/office/drawing/2014/main" id="{8A403D12-C7FE-890B-8620-0699295C2AA5}"/>
                </a:ext>
              </a:extLst>
            </p:cNvPr>
            <p:cNvSpPr txBox="1"/>
            <p:nvPr/>
          </p:nvSpPr>
          <p:spPr>
            <a:xfrm>
              <a:off x="9231849" y="3697638"/>
              <a:ext cx="1318121" cy="52193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a:solidFill>
                    <a:schemeClr val="lt1"/>
                  </a:solidFill>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Modelling</a:t>
              </a:r>
              <a:br>
                <a:rPr kumimoji="0" lang="en-GB" sz="13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br>
              <a:r>
                <a:rPr kumimoji="0" lang="en-GB" sz="13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&amp; Tools</a:t>
              </a:r>
            </a:p>
          </p:txBody>
        </p:sp>
        <p:sp>
          <p:nvSpPr>
            <p:cNvPr id="24" name="TextBox 23">
              <a:extLst>
                <a:ext uri="{FF2B5EF4-FFF2-40B4-BE49-F238E27FC236}">
                  <a16:creationId xmlns:a16="http://schemas.microsoft.com/office/drawing/2014/main" id="{AEFB41FD-FD1D-FD18-29C2-EF6A1EC89C63}"/>
                </a:ext>
              </a:extLst>
            </p:cNvPr>
            <p:cNvSpPr txBox="1"/>
            <p:nvPr/>
          </p:nvSpPr>
          <p:spPr>
            <a:xfrm>
              <a:off x="2082790" y="2866075"/>
              <a:ext cx="1555769" cy="58349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sz="1600">
                  <a:latin typeface="Arial" panose="020B0604020202020204" pitchFamily="34" charset="0"/>
                  <a:ea typeface="MS PGothic" pitchFamily="34" charset="-128"/>
                  <a:cs typeface="Arial" panose="020B0604020202020204" pitchFamily="34" charset="0"/>
                </a:defRPr>
              </a:lvl1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Astrobiology</a:t>
              </a:r>
              <a:b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b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Instruments</a:t>
              </a:r>
            </a:p>
          </p:txBody>
        </p:sp>
        <p:sp>
          <p:nvSpPr>
            <p:cNvPr id="28" name="TextBox 27">
              <a:extLst>
                <a:ext uri="{FF2B5EF4-FFF2-40B4-BE49-F238E27FC236}">
                  <a16:creationId xmlns:a16="http://schemas.microsoft.com/office/drawing/2014/main" id="{2C69E6EA-5DC4-12A9-49B7-F7BAD418BD35}"/>
                </a:ext>
              </a:extLst>
            </p:cNvPr>
            <p:cNvSpPr txBox="1"/>
            <p:nvPr/>
          </p:nvSpPr>
          <p:spPr>
            <a:xfrm>
              <a:off x="9187306" y="2469379"/>
              <a:ext cx="1088759" cy="33791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a:solidFill>
                    <a:schemeClr val="lt1"/>
                  </a:solidFill>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Fuel Cells</a:t>
              </a:r>
            </a:p>
          </p:txBody>
        </p:sp>
        <p:sp>
          <p:nvSpPr>
            <p:cNvPr id="31" name="TextBox 30">
              <a:extLst>
                <a:ext uri="{FF2B5EF4-FFF2-40B4-BE49-F238E27FC236}">
                  <a16:creationId xmlns:a16="http://schemas.microsoft.com/office/drawing/2014/main" id="{EEEC2C08-91F6-96CB-E772-4DCD7ED20534}"/>
                </a:ext>
              </a:extLst>
            </p:cNvPr>
            <p:cNvSpPr txBox="1"/>
            <p:nvPr/>
          </p:nvSpPr>
          <p:spPr>
            <a:xfrm>
              <a:off x="763814" y="3825090"/>
              <a:ext cx="2268753" cy="58349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sz="1600">
                  <a:latin typeface="Arial" panose="020B0604020202020204" pitchFamily="34" charset="0"/>
                  <a:ea typeface="MS PGothic" pitchFamily="34" charset="-128"/>
                  <a:cs typeface="Arial" panose="020B0604020202020204" pitchFamily="34" charset="0"/>
                </a:defRPr>
              </a:lvl1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1"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Cryogenic</a:t>
              </a:r>
              <a:r>
                <a:rPr kumimoji="0" lang="en-GB" sz="1596" b="0" i="0" u="none" strike="noStrike" kern="1200" cap="none" spc="0" normalizeH="0" baseline="0" noProof="0" dirty="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 sample handling mechanisms</a:t>
              </a:r>
            </a:p>
          </p:txBody>
        </p:sp>
        <p:sp>
          <p:nvSpPr>
            <p:cNvPr id="3" name="TextBox 2">
              <a:extLst>
                <a:ext uri="{FF2B5EF4-FFF2-40B4-BE49-F238E27FC236}">
                  <a16:creationId xmlns:a16="http://schemas.microsoft.com/office/drawing/2014/main" id="{7BF8F6C6-2B18-9CD5-61D9-20FA169B1A30}"/>
                </a:ext>
              </a:extLst>
            </p:cNvPr>
            <p:cNvSpPr txBox="1"/>
            <p:nvPr/>
          </p:nvSpPr>
          <p:spPr>
            <a:xfrm>
              <a:off x="10620209" y="1763032"/>
              <a:ext cx="1017621" cy="33791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defPPr>
                <a:defRPr lang="en-GB"/>
              </a:defPPr>
              <a:lvl1pPr algn="ctr">
                <a:defRPr>
                  <a:solidFill>
                    <a:schemeClr val="lt1"/>
                  </a:solidFill>
                  <a:latin typeface="Arial" panose="020B0604020202020204" pitchFamily="34" charset="0"/>
                  <a:ea typeface="MS PGothic" pitchFamily="34" charset="-128"/>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596" b="0" i="0"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RHU</a:t>
              </a:r>
            </a:p>
          </p:txBody>
        </p:sp>
      </p:grpSp>
    </p:spTree>
    <p:extLst>
      <p:ext uri="{BB962C8B-B14F-4D97-AF65-F5344CB8AC3E}">
        <p14:creationId xmlns:p14="http://schemas.microsoft.com/office/powerpoint/2010/main" val="298239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ndamentals of the Science Programme">
            <a:extLst>
              <a:ext uri="{FF2B5EF4-FFF2-40B4-BE49-F238E27FC236}">
                <a16:creationId xmlns:a16="http://schemas.microsoft.com/office/drawing/2014/main" id="{D744DAAB-8642-F44D-93A8-F4F0133D4BCB}"/>
              </a:ext>
            </a:extLst>
          </p:cNvPr>
          <p:cNvSpPr txBox="1">
            <a:spLocks/>
          </p:cNvSpPr>
          <p:nvPr/>
        </p:nvSpPr>
        <p:spPr>
          <a:xfrm>
            <a:off x="150020" y="219845"/>
            <a:ext cx="10414000" cy="584776"/>
          </a:xfrm>
          <a:prstGeom prst="rect">
            <a:avLst/>
          </a:prstGeom>
        </p:spPr>
        <p:txBody>
          <a:bodyPr/>
          <a:lstStyle>
            <a:lvl1pPr algn="ctr" rtl="0" eaLnBrk="1" fontAlgn="base" hangingPunct="1">
              <a:spcBef>
                <a:spcPct val="0"/>
              </a:spcBef>
              <a:spcAft>
                <a:spcPct val="0"/>
              </a:spcAft>
              <a:defRPr lang="en-GB" sz="2200" b="0" dirty="0" smtClean="0">
                <a:solidFill>
                  <a:srgbClr val="FFFF0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l"/>
            <a:r>
              <a:rPr lang="en-GB" sz="3200" b="1">
                <a:solidFill>
                  <a:schemeClr val="bg1"/>
                </a:solidFill>
                <a:latin typeface="Arial" panose="020B0604020202020204" pitchFamily="34" charset="0"/>
                <a:cs typeface="Arial" panose="020B0604020202020204" pitchFamily="34" charset="0"/>
              </a:rPr>
              <a:t>ESA Science Programme - Fundamentals</a:t>
            </a:r>
          </a:p>
        </p:txBody>
      </p:sp>
      <p:sp>
        <p:nvSpPr>
          <p:cNvPr id="3" name="The Programme is science driven  both long-term science planning and mission calls are bottom-up processes, relying on broad community input and peer review…">
            <a:extLst>
              <a:ext uri="{FF2B5EF4-FFF2-40B4-BE49-F238E27FC236}">
                <a16:creationId xmlns:a16="http://schemas.microsoft.com/office/drawing/2014/main" id="{957DAA64-68BE-464D-B56A-9BDD1EF4F713}"/>
              </a:ext>
            </a:extLst>
          </p:cNvPr>
          <p:cNvSpPr txBox="1">
            <a:spLocks/>
          </p:cNvSpPr>
          <p:nvPr/>
        </p:nvSpPr>
        <p:spPr>
          <a:xfrm>
            <a:off x="193787" y="1322274"/>
            <a:ext cx="11837764" cy="5102577"/>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80990" indent="-380990">
              <a:lnSpc>
                <a:spcPct val="100000"/>
              </a:lnSpc>
              <a:spcBef>
                <a:spcPts val="1600"/>
              </a:spcBef>
              <a:defRPr sz="4000"/>
            </a:pPr>
            <a:r>
              <a:rPr lang="en-GB" sz="2400" b="1">
                <a:solidFill>
                  <a:srgbClr val="FFFF00"/>
                </a:solidFill>
                <a:latin typeface="Arial" panose="020B0604020202020204" pitchFamily="34" charset="0"/>
                <a:cs typeface="Arial" panose="020B0604020202020204" pitchFamily="34" charset="0"/>
              </a:rPr>
              <a:t>The Programme is science-driven</a:t>
            </a:r>
          </a:p>
          <a:p>
            <a:pPr marL="380990" indent="-380990">
              <a:lnSpc>
                <a:spcPct val="100000"/>
              </a:lnSpc>
              <a:spcBef>
                <a:spcPts val="800"/>
              </a:spcBef>
              <a:defRPr sz="4000"/>
            </a:pPr>
            <a:r>
              <a:rPr lang="en-GB" sz="2400" b="1">
                <a:solidFill>
                  <a:srgbClr val="FFFF00"/>
                </a:solidFill>
                <a:latin typeface="Arial" panose="020B0604020202020204" pitchFamily="34" charset="0"/>
                <a:cs typeface="Arial" panose="020B0604020202020204" pitchFamily="34" charset="0"/>
              </a:rPr>
              <a:t>	</a:t>
            </a:r>
            <a:r>
              <a:rPr lang="en-GB" sz="2400">
                <a:solidFill>
                  <a:srgbClr val="FFFF00"/>
                </a:solidFill>
                <a:latin typeface="Arial" panose="020B0604020202020204" pitchFamily="34" charset="0"/>
                <a:cs typeface="Arial" panose="020B0604020202020204" pitchFamily="34" charset="0"/>
              </a:rPr>
              <a:t>both long-term science planning and mission calls are bottom-up processes, relying on broad scientific community input and peer review</a:t>
            </a:r>
          </a:p>
          <a:p>
            <a:pPr marL="380990" indent="-380990">
              <a:spcBef>
                <a:spcPts val="2400"/>
              </a:spcBef>
              <a:defRPr sz="4000"/>
            </a:pPr>
            <a:r>
              <a:rPr lang="en-GB" sz="2400" b="1">
                <a:solidFill>
                  <a:srgbClr val="FFFF00"/>
                </a:solidFill>
                <a:latin typeface="Arial" panose="020B0604020202020204" pitchFamily="34" charset="0"/>
                <a:cs typeface="Arial" panose="020B0604020202020204" pitchFamily="34" charset="0"/>
              </a:rPr>
              <a:t>The Programme is mandatory</a:t>
            </a:r>
          </a:p>
          <a:p>
            <a:pPr marL="380990" indent="-380990">
              <a:lnSpc>
                <a:spcPct val="100000"/>
              </a:lnSpc>
              <a:spcBef>
                <a:spcPts val="800"/>
              </a:spcBef>
              <a:defRPr sz="4000"/>
            </a:pPr>
            <a:r>
              <a:rPr lang="en-GB" sz="2400" b="1">
                <a:solidFill>
                  <a:srgbClr val="FFFF00"/>
                </a:solidFill>
                <a:latin typeface="Arial" panose="020B0604020202020204" pitchFamily="34" charset="0"/>
                <a:cs typeface="Arial" panose="020B0604020202020204" pitchFamily="34" charset="0"/>
              </a:rPr>
              <a:t>	</a:t>
            </a:r>
            <a:r>
              <a:rPr lang="en-GB" sz="2400">
                <a:solidFill>
                  <a:srgbClr val="FFFF00"/>
                </a:solidFill>
                <a:latin typeface="Arial" panose="020B0604020202020204" pitchFamily="34" charset="0"/>
                <a:cs typeface="Arial" panose="020B0604020202020204" pitchFamily="34" charset="0"/>
              </a:rPr>
              <a:t>All Member States contribute pro-rata to GNP providing budget stability and allowing long-term planning of its scientific goals</a:t>
            </a:r>
          </a:p>
          <a:p>
            <a:pPr marL="380990" indent="-380990">
              <a:spcBef>
                <a:spcPts val="2400"/>
              </a:spcBef>
              <a:defRPr sz="4000"/>
            </a:pPr>
            <a:r>
              <a:rPr lang="en-GB" sz="2400" b="1">
                <a:solidFill>
                  <a:srgbClr val="FFFF00"/>
                </a:solidFill>
                <a:latin typeface="Arial" panose="020B0604020202020204" pitchFamily="34" charset="0"/>
                <a:cs typeface="Arial" panose="020B0604020202020204" pitchFamily="34" charset="0"/>
              </a:rPr>
              <a:t>The Programme includes direct contributions from the Member States </a:t>
            </a:r>
          </a:p>
          <a:p>
            <a:pPr marL="380990" indent="-380990">
              <a:lnSpc>
                <a:spcPct val="100000"/>
              </a:lnSpc>
              <a:spcBef>
                <a:spcPts val="800"/>
              </a:spcBef>
              <a:defRPr sz="4000"/>
            </a:pPr>
            <a:r>
              <a:rPr lang="en-GB" sz="2400" b="1">
                <a:solidFill>
                  <a:srgbClr val="FFFF00"/>
                </a:solidFill>
                <a:latin typeface="Arial" panose="020B0604020202020204" pitchFamily="34" charset="0"/>
                <a:cs typeface="Arial" panose="020B0604020202020204" pitchFamily="34" charset="0"/>
              </a:rPr>
              <a:t>	</a:t>
            </a:r>
            <a:r>
              <a:rPr lang="en-GB" sz="2400">
                <a:solidFill>
                  <a:srgbClr val="FFFF00"/>
                </a:solidFill>
                <a:latin typeface="Arial" panose="020B0604020202020204" pitchFamily="34" charset="0"/>
                <a:cs typeface="Arial" panose="020B0604020202020204" pitchFamily="34" charset="0"/>
              </a:rPr>
              <a:t>Member States often contribute to the science payload and science ground segment</a:t>
            </a:r>
          </a:p>
        </p:txBody>
      </p:sp>
    </p:spTree>
    <p:extLst>
      <p:ext uri="{BB962C8B-B14F-4D97-AF65-F5344CB8AC3E}">
        <p14:creationId xmlns:p14="http://schemas.microsoft.com/office/powerpoint/2010/main" val="590837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E573-C77D-583C-7954-9E21764B8D64}"/>
              </a:ext>
            </a:extLst>
          </p:cNvPr>
          <p:cNvSpPr>
            <a:spLocks noGrp="1"/>
          </p:cNvSpPr>
          <p:nvPr>
            <p:ph type="title"/>
          </p:nvPr>
        </p:nvSpPr>
        <p:spPr>
          <a:xfrm>
            <a:off x="142871" y="239407"/>
            <a:ext cx="10826588" cy="552780"/>
          </a:xfrm>
        </p:spPr>
        <p:txBody>
          <a:bodyPr/>
          <a:lstStyle/>
          <a:p>
            <a:r>
              <a:rPr lang="en-GB" sz="2992"/>
              <a:t>L4 Technology Development Timeline</a:t>
            </a:r>
          </a:p>
        </p:txBody>
      </p:sp>
      <p:sp>
        <p:nvSpPr>
          <p:cNvPr id="3" name="Content Placeholder 2">
            <a:extLst>
              <a:ext uri="{FF2B5EF4-FFF2-40B4-BE49-F238E27FC236}">
                <a16:creationId xmlns:a16="http://schemas.microsoft.com/office/drawing/2014/main" id="{BDB3B63D-70A2-104A-B16B-5B6424014D60}"/>
              </a:ext>
            </a:extLst>
          </p:cNvPr>
          <p:cNvSpPr>
            <a:spLocks noGrp="1"/>
          </p:cNvSpPr>
          <p:nvPr>
            <p:ph sz="half" idx="1"/>
          </p:nvPr>
        </p:nvSpPr>
        <p:spPr>
          <a:xfrm>
            <a:off x="563704" y="1133386"/>
            <a:ext cx="11097929" cy="2433296"/>
          </a:xfrm>
        </p:spPr>
        <p:txBody>
          <a:bodyPr/>
          <a:lstStyle/>
          <a:p>
            <a:pPr algn="just"/>
            <a:r>
              <a:rPr lang="en-GB" sz="1995">
                <a:solidFill>
                  <a:schemeClr val="tx1"/>
                </a:solidFill>
              </a:rPr>
              <a:t>With a launch target in 2043, the L4 mission adoption would be around </a:t>
            </a:r>
            <a:r>
              <a:rPr lang="en-GB" sz="1995" b="1">
                <a:solidFill>
                  <a:schemeClr val="tx1"/>
                </a:solidFill>
              </a:rPr>
              <a:t>2034</a:t>
            </a:r>
            <a:r>
              <a:rPr lang="en-GB" sz="1995">
                <a:solidFill>
                  <a:schemeClr val="tx1"/>
                </a:solidFill>
              </a:rPr>
              <a:t>.</a:t>
            </a:r>
          </a:p>
          <a:p>
            <a:pPr algn="just"/>
            <a:endParaRPr lang="en-GB" sz="1995">
              <a:solidFill>
                <a:schemeClr val="tx1"/>
              </a:solidFill>
            </a:endParaRPr>
          </a:p>
          <a:p>
            <a:pPr algn="just"/>
            <a:r>
              <a:rPr lang="en-GB" sz="1995">
                <a:solidFill>
                  <a:schemeClr val="tx1"/>
                </a:solidFill>
              </a:rPr>
              <a:t>To derisk the implementation phase all critical technologies should be under active and advanced development and reach sufficient technological maturity at adoption.</a:t>
            </a:r>
          </a:p>
          <a:p>
            <a:pPr algn="just"/>
            <a:endParaRPr lang="en-GB" sz="1995">
              <a:solidFill>
                <a:schemeClr val="tx1"/>
              </a:solidFill>
            </a:endParaRPr>
          </a:p>
          <a:p>
            <a:pPr algn="just"/>
            <a:r>
              <a:rPr lang="en-GB" sz="1995">
                <a:solidFill>
                  <a:schemeClr val="tx1"/>
                </a:solidFill>
              </a:rPr>
              <a:t>This leaves </a:t>
            </a:r>
            <a:r>
              <a:rPr lang="en-GB" sz="1995" b="1">
                <a:solidFill>
                  <a:schemeClr val="tx1"/>
                </a:solidFill>
              </a:rPr>
              <a:t>less than 10 years </a:t>
            </a:r>
            <a:r>
              <a:rPr lang="en-GB" sz="1995">
                <a:solidFill>
                  <a:schemeClr val="tx1"/>
                </a:solidFill>
              </a:rPr>
              <a:t>for the pre-development phase.</a:t>
            </a:r>
          </a:p>
          <a:p>
            <a:pPr algn="just"/>
            <a:endParaRPr lang="en-GB" sz="1995">
              <a:solidFill>
                <a:schemeClr val="tx1"/>
              </a:solidFill>
            </a:endParaRPr>
          </a:p>
        </p:txBody>
      </p:sp>
      <p:sp>
        <p:nvSpPr>
          <p:cNvPr id="4" name="Notched Right Arrow 105">
            <a:extLst>
              <a:ext uri="{FF2B5EF4-FFF2-40B4-BE49-F238E27FC236}">
                <a16:creationId xmlns:a16="http://schemas.microsoft.com/office/drawing/2014/main" id="{D2172BDE-BF93-D918-6581-D6A2A370DD8A}"/>
              </a:ext>
            </a:extLst>
          </p:cNvPr>
          <p:cNvSpPr/>
          <p:nvPr/>
        </p:nvSpPr>
        <p:spPr bwMode="auto">
          <a:xfrm>
            <a:off x="372270" y="4895559"/>
            <a:ext cx="11584676" cy="736596"/>
          </a:xfrm>
          <a:prstGeom prst="notchedRightArrow">
            <a:avLst/>
          </a:prstGeom>
          <a:solidFill>
            <a:schemeClr val="accent5">
              <a:lumMod val="20000"/>
              <a:lumOff val="80000"/>
              <a:alpha val="50000"/>
            </a:schemeClr>
          </a:solidFill>
          <a:ln w="9525" cap="flat" cmpd="sng" algn="ctr">
            <a:solidFill>
              <a:schemeClr val="accent5"/>
            </a:solidFill>
            <a:prstDash val="solid"/>
            <a:round/>
            <a:headEnd type="none" w="med" len="med"/>
            <a:tailEnd type="none" w="med" len="med"/>
          </a:ln>
          <a:effectLst/>
        </p:spPr>
        <p:txBody>
          <a:bodyPr vert="horz" wrap="square" lIns="107645" tIns="55976" rIns="107645" bIns="55976" numCol="1" rtlCol="0" anchor="ctr" anchorCtr="0" compatLnSpc="1">
            <a:prstTxWarp prst="textNoShape">
              <a:avLst/>
            </a:prstTxWarp>
            <a:spAutoFit/>
          </a:bodyPr>
          <a:lstStyle/>
          <a:p>
            <a:pPr marL="0" marR="0" lvl="0" indent="0" algn="l" defTabSz="822165" rtl="0" eaLnBrk="1" fontAlgn="base" latinLnBrk="0" hangingPunct="1">
              <a:lnSpc>
                <a:spcPct val="100000"/>
              </a:lnSpc>
              <a:spcBef>
                <a:spcPct val="0"/>
              </a:spcBef>
              <a:spcAft>
                <a:spcPct val="0"/>
              </a:spcAft>
              <a:buClrTx/>
              <a:buSzTx/>
              <a:buFontTx/>
              <a:buNone/>
              <a:tabLst/>
              <a:defRPr/>
            </a:pPr>
            <a:endParaRPr kumimoji="0" lang="en-GB" sz="1675" b="0" i="0" u="none" strike="noStrike" kern="1200" cap="none" spc="0" normalizeH="0" baseline="0" noProof="0">
              <a:ln>
                <a:noFill/>
              </a:ln>
              <a:solidFill>
                <a:srgbClr val="003249"/>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D55BC474-633C-9CC7-20A4-8D749728544E}"/>
              </a:ext>
            </a:extLst>
          </p:cNvPr>
          <p:cNvSpPr txBox="1"/>
          <p:nvPr/>
        </p:nvSpPr>
        <p:spPr>
          <a:xfrm>
            <a:off x="10723084" y="4489055"/>
            <a:ext cx="1255580" cy="339809"/>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~Oct 2043</a:t>
            </a:r>
          </a:p>
        </p:txBody>
      </p:sp>
      <p:sp>
        <p:nvSpPr>
          <p:cNvPr id="6" name="TextBox 5">
            <a:extLst>
              <a:ext uri="{FF2B5EF4-FFF2-40B4-BE49-F238E27FC236}">
                <a16:creationId xmlns:a16="http://schemas.microsoft.com/office/drawing/2014/main" id="{CAB942E7-B95B-8A2A-A8A9-C19C49CBBA90}"/>
              </a:ext>
            </a:extLst>
          </p:cNvPr>
          <p:cNvSpPr txBox="1"/>
          <p:nvPr/>
        </p:nvSpPr>
        <p:spPr>
          <a:xfrm>
            <a:off x="10604762" y="5439729"/>
            <a:ext cx="1568756"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Launch</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F142EC9-C667-40EC-196D-EABE54D18D4A}"/>
              </a:ext>
            </a:extLst>
          </p:cNvPr>
          <p:cNvSpPr txBox="1"/>
          <p:nvPr/>
        </p:nvSpPr>
        <p:spPr>
          <a:xfrm>
            <a:off x="59584" y="4489057"/>
            <a:ext cx="1255580" cy="339809"/>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2024</a:t>
            </a:r>
          </a:p>
        </p:txBody>
      </p:sp>
      <p:sp>
        <p:nvSpPr>
          <p:cNvPr id="8" name="TextBox 7">
            <a:extLst>
              <a:ext uri="{FF2B5EF4-FFF2-40B4-BE49-F238E27FC236}">
                <a16:creationId xmlns:a16="http://schemas.microsoft.com/office/drawing/2014/main" id="{C986B1B9-D397-8ED4-55E6-31B9B79EEFCC}"/>
              </a:ext>
            </a:extLst>
          </p:cNvPr>
          <p:cNvSpPr txBox="1"/>
          <p:nvPr/>
        </p:nvSpPr>
        <p:spPr>
          <a:xfrm>
            <a:off x="8186398" y="5439729"/>
            <a:ext cx="1568756"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Adoption</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2FE5731-E183-9A32-8F44-ED8F4A66C4A6}"/>
              </a:ext>
            </a:extLst>
          </p:cNvPr>
          <p:cNvSpPr txBox="1"/>
          <p:nvPr/>
        </p:nvSpPr>
        <p:spPr>
          <a:xfrm>
            <a:off x="8031106" y="4492563"/>
            <a:ext cx="1255580" cy="339809"/>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2034</a:t>
            </a:r>
          </a:p>
        </p:txBody>
      </p:sp>
      <p:sp>
        <p:nvSpPr>
          <p:cNvPr id="10" name="Oval 9">
            <a:extLst>
              <a:ext uri="{FF2B5EF4-FFF2-40B4-BE49-F238E27FC236}">
                <a16:creationId xmlns:a16="http://schemas.microsoft.com/office/drawing/2014/main" id="{2A1F9DBC-B073-DD96-E707-FF0C26709446}"/>
              </a:ext>
            </a:extLst>
          </p:cNvPr>
          <p:cNvSpPr/>
          <p:nvPr/>
        </p:nvSpPr>
        <p:spPr bwMode="auto">
          <a:xfrm>
            <a:off x="11281493" y="5000399"/>
            <a:ext cx="215291" cy="521427"/>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107645" tIns="55976" rIns="107645" bIns="55976" numCol="1" rtlCol="0" anchor="ctr" anchorCtr="0" compatLnSpc="1">
            <a:prstTxWarp prst="textNoShape">
              <a:avLst/>
            </a:prstTxWarp>
            <a:spAutoFit/>
          </a:bodyPr>
          <a:lstStyle/>
          <a:p>
            <a:pPr marL="0" marR="0" lvl="0" indent="0" algn="l" defTabSz="822165" rtl="0" eaLnBrk="1" fontAlgn="base" latinLnBrk="0" hangingPunct="1">
              <a:lnSpc>
                <a:spcPct val="100000"/>
              </a:lnSpc>
              <a:spcBef>
                <a:spcPct val="0"/>
              </a:spcBef>
              <a:spcAft>
                <a:spcPct val="0"/>
              </a:spcAft>
              <a:buClrTx/>
              <a:buSzTx/>
              <a:buFontTx/>
              <a:buNone/>
              <a:tabLst/>
              <a:defRPr/>
            </a:pPr>
            <a:endParaRPr kumimoji="0" lang="en-GB" sz="1675" b="0" i="0" u="none" strike="noStrike" kern="1200" cap="none" spc="0" normalizeH="0" baseline="0" noProof="0">
              <a:ln>
                <a:noFill/>
              </a:ln>
              <a:solidFill>
                <a:srgbClr val="003249"/>
              </a:solidFill>
              <a:effectLst/>
              <a:uLnTx/>
              <a:uFillTx/>
              <a:latin typeface="Verdana" pitchFamily="34" charset="0"/>
              <a:ea typeface="+mn-ea"/>
              <a:cs typeface="+mn-cs"/>
            </a:endParaRPr>
          </a:p>
        </p:txBody>
      </p:sp>
      <p:sp>
        <p:nvSpPr>
          <p:cNvPr id="11" name="Oval 10">
            <a:extLst>
              <a:ext uri="{FF2B5EF4-FFF2-40B4-BE49-F238E27FC236}">
                <a16:creationId xmlns:a16="http://schemas.microsoft.com/office/drawing/2014/main" id="{850C78EA-C678-00EA-565F-760282811205}"/>
              </a:ext>
            </a:extLst>
          </p:cNvPr>
          <p:cNvSpPr/>
          <p:nvPr/>
        </p:nvSpPr>
        <p:spPr bwMode="auto">
          <a:xfrm>
            <a:off x="8533314" y="5001642"/>
            <a:ext cx="215291" cy="521427"/>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107645" tIns="55976" rIns="107645" bIns="55976" numCol="1" rtlCol="0" anchor="ctr" anchorCtr="0" compatLnSpc="1">
            <a:prstTxWarp prst="textNoShape">
              <a:avLst/>
            </a:prstTxWarp>
            <a:spAutoFit/>
          </a:bodyPr>
          <a:lstStyle/>
          <a:p>
            <a:pPr marL="0" marR="0" lvl="0" indent="0" algn="l" defTabSz="822165" rtl="0" eaLnBrk="1" fontAlgn="base" latinLnBrk="0" hangingPunct="1">
              <a:lnSpc>
                <a:spcPct val="100000"/>
              </a:lnSpc>
              <a:spcBef>
                <a:spcPct val="0"/>
              </a:spcBef>
              <a:spcAft>
                <a:spcPct val="0"/>
              </a:spcAft>
              <a:buClrTx/>
              <a:buSzTx/>
              <a:buFontTx/>
              <a:buNone/>
              <a:tabLst/>
              <a:defRPr/>
            </a:pPr>
            <a:endParaRPr kumimoji="0" lang="en-GB" sz="1675" b="0" i="0" u="none" strike="noStrike" kern="1200" cap="none" spc="0" normalizeH="0" baseline="0" noProof="0">
              <a:ln>
                <a:noFill/>
              </a:ln>
              <a:solidFill>
                <a:srgbClr val="003249"/>
              </a:solidFill>
              <a:effectLst/>
              <a:uLnTx/>
              <a:uFillTx/>
              <a:latin typeface="Verdana" pitchFamily="34" charset="0"/>
              <a:ea typeface="+mn-ea"/>
              <a:cs typeface="+mn-cs"/>
            </a:endParaRPr>
          </a:p>
        </p:txBody>
      </p:sp>
      <p:sp>
        <p:nvSpPr>
          <p:cNvPr id="12" name="Oval 11">
            <a:extLst>
              <a:ext uri="{FF2B5EF4-FFF2-40B4-BE49-F238E27FC236}">
                <a16:creationId xmlns:a16="http://schemas.microsoft.com/office/drawing/2014/main" id="{E972C1A0-94DC-F615-227F-D8FA04191B0B}"/>
              </a:ext>
            </a:extLst>
          </p:cNvPr>
          <p:cNvSpPr/>
          <p:nvPr/>
        </p:nvSpPr>
        <p:spPr bwMode="auto">
          <a:xfrm>
            <a:off x="579728" y="5000399"/>
            <a:ext cx="215291" cy="521427"/>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107645" tIns="55976" rIns="107645" bIns="55976" numCol="1" rtlCol="0" anchor="ctr" anchorCtr="0" compatLnSpc="1">
            <a:prstTxWarp prst="textNoShape">
              <a:avLst/>
            </a:prstTxWarp>
            <a:spAutoFit/>
          </a:bodyPr>
          <a:lstStyle/>
          <a:p>
            <a:pPr marL="0" marR="0" lvl="0" indent="0" algn="l" defTabSz="822165" rtl="0" eaLnBrk="1" fontAlgn="base" latinLnBrk="0" hangingPunct="1">
              <a:lnSpc>
                <a:spcPct val="100000"/>
              </a:lnSpc>
              <a:spcBef>
                <a:spcPct val="0"/>
              </a:spcBef>
              <a:spcAft>
                <a:spcPct val="0"/>
              </a:spcAft>
              <a:buClrTx/>
              <a:buSzTx/>
              <a:buFontTx/>
              <a:buNone/>
              <a:tabLst/>
              <a:defRPr/>
            </a:pPr>
            <a:endParaRPr kumimoji="0" lang="en-GB" sz="1675" b="0" i="0" u="none" strike="noStrike" kern="1200" cap="none" spc="0" normalizeH="0" baseline="0" noProof="0">
              <a:ln>
                <a:noFill/>
              </a:ln>
              <a:solidFill>
                <a:srgbClr val="003249"/>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464D086E-E549-88DF-73E8-A76AD6D53E90}"/>
              </a:ext>
            </a:extLst>
          </p:cNvPr>
          <p:cNvSpPr txBox="1"/>
          <p:nvPr/>
        </p:nvSpPr>
        <p:spPr>
          <a:xfrm>
            <a:off x="-99298" y="5444328"/>
            <a:ext cx="1568756"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Now</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E16BD30A-992A-F395-F45F-4AD354D49871}"/>
              </a:ext>
            </a:extLst>
          </p:cNvPr>
          <p:cNvSpPr txBox="1"/>
          <p:nvPr/>
        </p:nvSpPr>
        <p:spPr>
          <a:xfrm>
            <a:off x="7441382" y="5439469"/>
            <a:ext cx="875361"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MAR</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8BE6F9FC-31D7-F24E-9715-9DC6295B4DE5}"/>
              </a:ext>
            </a:extLst>
          </p:cNvPr>
          <p:cNvSpPr txBox="1"/>
          <p:nvPr/>
        </p:nvSpPr>
        <p:spPr>
          <a:xfrm>
            <a:off x="4346286" y="5439069"/>
            <a:ext cx="875361"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MDR</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41339406-6976-D247-F935-29392F1BA106}"/>
              </a:ext>
            </a:extLst>
          </p:cNvPr>
          <p:cNvSpPr txBox="1"/>
          <p:nvPr/>
        </p:nvSpPr>
        <p:spPr>
          <a:xfrm>
            <a:off x="5511341" y="5442864"/>
            <a:ext cx="875361"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MCR</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9BA22F1-3CBD-C596-AD08-99272ED7D56C}"/>
              </a:ext>
            </a:extLst>
          </p:cNvPr>
          <p:cNvSpPr txBox="1"/>
          <p:nvPr/>
        </p:nvSpPr>
        <p:spPr>
          <a:xfrm>
            <a:off x="3896220" y="4935417"/>
            <a:ext cx="1029820"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Phase0</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3EF6EEE4-4DE3-8274-92BF-630AAD13F5FB}"/>
              </a:ext>
            </a:extLst>
          </p:cNvPr>
          <p:cNvSpPr txBox="1"/>
          <p:nvPr/>
        </p:nvSpPr>
        <p:spPr>
          <a:xfrm>
            <a:off x="5488010" y="4934892"/>
            <a:ext cx="954443"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PhaseA</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207BF6E3-EC34-8DF0-40A5-4553889B46FF}"/>
              </a:ext>
            </a:extLst>
          </p:cNvPr>
          <p:cNvSpPr txBox="1"/>
          <p:nvPr/>
        </p:nvSpPr>
        <p:spPr>
          <a:xfrm>
            <a:off x="7080055" y="4935831"/>
            <a:ext cx="1054233"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PhaseB1</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552F1EFD-935A-0D59-8882-659B435CA559}"/>
              </a:ext>
            </a:extLst>
          </p:cNvPr>
          <p:cNvSpPr txBox="1"/>
          <p:nvPr/>
        </p:nvSpPr>
        <p:spPr>
          <a:xfrm>
            <a:off x="6479563" y="5443302"/>
            <a:ext cx="875361"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MFR</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75111A66-48E3-BF96-8F75-DFE09358CF71}"/>
              </a:ext>
            </a:extLst>
          </p:cNvPr>
          <p:cNvSpPr txBox="1"/>
          <p:nvPr/>
        </p:nvSpPr>
        <p:spPr>
          <a:xfrm>
            <a:off x="774450" y="4949059"/>
            <a:ext cx="2512684" cy="503755"/>
          </a:xfrm>
          <a:prstGeom prst="roundRect">
            <a:avLst/>
          </a:prstGeom>
          <a:noFill/>
          <a:ln w="3175">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defPPr>
              <a:defRPr lang="en-US"/>
            </a:defPPr>
            <a:lvl1pPr algn="ctr">
              <a:defRPr sz="1000">
                <a:solidFill>
                  <a:schemeClr val="accent4">
                    <a:lumMod val="85000"/>
                    <a:lumOff val="15000"/>
                  </a:schemeClr>
                </a:solidFill>
                <a:latin typeface="Arial" panose="020B0604020202020204" pitchFamily="34" charset="0"/>
                <a:cs typeface="Arial" panose="020B0604020202020204" pitchFamily="34" charset="0"/>
              </a:defRPr>
            </a:lvl1pPr>
          </a:lstStyle>
          <a:p>
            <a:pPr marL="0" marR="0" lvl="0" indent="0" algn="ctr" defTabSz="911939" rtl="0" eaLnBrk="1" fontAlgn="base" latinLnBrk="0" hangingPunct="1">
              <a:lnSpc>
                <a:spcPct val="200000"/>
              </a:lnSpc>
              <a:spcBef>
                <a:spcPct val="0"/>
              </a:spcBef>
              <a:spcAft>
                <a:spcPct val="0"/>
              </a:spcAft>
              <a:buClrTx/>
              <a:buSzTx/>
              <a:buFontTx/>
              <a:buNone/>
              <a:tabLst/>
              <a:defRPr/>
            </a:pPr>
            <a:r>
              <a:rPr kumimoji="0" lang="en-GB" sz="1396"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First Industrial studies</a:t>
            </a:r>
            <a:endParaRPr kumimoji="0" lang="en-GB" sz="1197"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840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D05A-9697-D21E-A430-9CFD4B36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765D7-88A8-1580-E012-A188F79C7AB1}"/>
              </a:ext>
            </a:extLst>
          </p:cNvPr>
          <p:cNvSpPr>
            <a:spLocks noGrp="1"/>
          </p:cNvSpPr>
          <p:nvPr>
            <p:ph type="title"/>
          </p:nvPr>
        </p:nvSpPr>
        <p:spPr>
          <a:xfrm>
            <a:off x="142871" y="238798"/>
            <a:ext cx="10826588" cy="553998"/>
          </a:xfrm>
        </p:spPr>
        <p:txBody>
          <a:bodyPr/>
          <a:lstStyle/>
          <a:p>
            <a:r>
              <a:rPr lang="en-GB" dirty="0"/>
              <a:t>L4: A Components Challenge 1  - Warm or Cold ?  </a:t>
            </a:r>
          </a:p>
        </p:txBody>
      </p:sp>
      <p:sp>
        <p:nvSpPr>
          <p:cNvPr id="18" name="TextBox 17">
            <a:extLst>
              <a:ext uri="{FF2B5EF4-FFF2-40B4-BE49-F238E27FC236}">
                <a16:creationId xmlns:a16="http://schemas.microsoft.com/office/drawing/2014/main" id="{1D738BF2-DCEF-0CBF-356E-9A6B4054EFE9}"/>
              </a:ext>
            </a:extLst>
          </p:cNvPr>
          <p:cNvSpPr txBox="1"/>
          <p:nvPr/>
        </p:nvSpPr>
        <p:spPr>
          <a:xfrm>
            <a:off x="2584295" y="1155700"/>
            <a:ext cx="6506911" cy="646331"/>
          </a:xfrm>
          <a:prstGeom prst="rect">
            <a:avLst/>
          </a:prstGeom>
          <a:noFill/>
        </p:spPr>
        <p:txBody>
          <a:bodyPr wrap="none" rtlCol="0">
            <a:spAutoFit/>
          </a:bodyPr>
          <a:lstStyle/>
          <a:p>
            <a:pPr algn="ctr"/>
            <a:r>
              <a:rPr lang="en-GB" dirty="0">
                <a:latin typeface="Arial" panose="020B0604020202020204" pitchFamily="34" charset="0"/>
                <a:ea typeface="MS PGothic" pitchFamily="34" charset="-128"/>
                <a:cs typeface="Arial" panose="020B0604020202020204" pitchFamily="34" charset="0"/>
              </a:rPr>
              <a:t>Maximising </a:t>
            </a:r>
            <a:r>
              <a:rPr lang="en-GB" b="1" dirty="0">
                <a:latin typeface="Arial" panose="020B0604020202020204" pitchFamily="34" charset="0"/>
                <a:ea typeface="MS PGothic" pitchFamily="34" charset="-128"/>
                <a:cs typeface="Arial" panose="020B0604020202020204" pitchFamily="34" charset="0"/>
              </a:rPr>
              <a:t>Science Time and instrumentation </a:t>
            </a:r>
            <a:br>
              <a:rPr lang="en-GB" b="1" dirty="0">
                <a:latin typeface="Arial" panose="020B0604020202020204" pitchFamily="34" charset="0"/>
                <a:ea typeface="MS PGothic" pitchFamily="34" charset="-128"/>
                <a:cs typeface="Arial" panose="020B0604020202020204" pitchFamily="34" charset="0"/>
              </a:rPr>
            </a:br>
            <a:r>
              <a:rPr lang="en-GB" dirty="0">
                <a:latin typeface="Arial" panose="020B0604020202020204" pitchFamily="34" charset="0"/>
                <a:ea typeface="MS PGothic" pitchFamily="34" charset="-128"/>
                <a:cs typeface="Arial" panose="020B0604020202020204" pitchFamily="34" charset="0"/>
              </a:rPr>
              <a:t>on the Enceladus surface is the main objective for the mission</a:t>
            </a:r>
          </a:p>
        </p:txBody>
      </p:sp>
      <p:sp>
        <p:nvSpPr>
          <p:cNvPr id="21" name="TextBox 20">
            <a:extLst>
              <a:ext uri="{FF2B5EF4-FFF2-40B4-BE49-F238E27FC236}">
                <a16:creationId xmlns:a16="http://schemas.microsoft.com/office/drawing/2014/main" id="{A62DD4E3-E601-EE30-F9DA-9FE75E181F58}"/>
              </a:ext>
            </a:extLst>
          </p:cNvPr>
          <p:cNvSpPr txBox="1"/>
          <p:nvPr/>
        </p:nvSpPr>
        <p:spPr>
          <a:xfrm>
            <a:off x="3885929" y="1944821"/>
            <a:ext cx="3903634" cy="646331"/>
          </a:xfrm>
          <a:prstGeom prst="rect">
            <a:avLst/>
          </a:prstGeom>
          <a:noFill/>
        </p:spPr>
        <p:txBody>
          <a:bodyPr wrap="none" rtlCol="0">
            <a:spAutoFit/>
          </a:bodyPr>
          <a:lstStyle/>
          <a:p>
            <a:pPr algn="ctr"/>
            <a:r>
              <a:rPr lang="en-GB" dirty="0">
                <a:latin typeface="Arial" panose="020B0604020202020204" pitchFamily="34" charset="0"/>
                <a:ea typeface="MS PGothic" pitchFamily="34" charset="-128"/>
                <a:cs typeface="Arial" panose="020B0604020202020204" pitchFamily="34" charset="0"/>
              </a:rPr>
              <a:t>Considering our energy limitations </a:t>
            </a:r>
            <a:br>
              <a:rPr lang="en-GB" dirty="0">
                <a:latin typeface="Arial" panose="020B0604020202020204" pitchFamily="34" charset="0"/>
                <a:ea typeface="MS PGothic" pitchFamily="34" charset="-128"/>
                <a:cs typeface="Arial" panose="020B0604020202020204" pitchFamily="34" charset="0"/>
              </a:rPr>
            </a:br>
            <a:r>
              <a:rPr lang="en-GB" dirty="0">
                <a:latin typeface="Arial" panose="020B0604020202020204" pitchFamily="34" charset="0"/>
                <a:ea typeface="MS PGothic" pitchFamily="34" charset="-128"/>
                <a:cs typeface="Arial" panose="020B0604020202020204" pitchFamily="34" charset="0"/>
              </a:rPr>
              <a:t>there are two operation philosophies</a:t>
            </a:r>
          </a:p>
        </p:txBody>
      </p:sp>
      <p:sp>
        <p:nvSpPr>
          <p:cNvPr id="25" name="TextBox 24">
            <a:extLst>
              <a:ext uri="{FF2B5EF4-FFF2-40B4-BE49-F238E27FC236}">
                <a16:creationId xmlns:a16="http://schemas.microsoft.com/office/drawing/2014/main" id="{3F385A78-07FE-2EE4-8B33-9C59E25B684E}"/>
              </a:ext>
            </a:extLst>
          </p:cNvPr>
          <p:cNvSpPr txBox="1"/>
          <p:nvPr/>
        </p:nvSpPr>
        <p:spPr>
          <a:xfrm>
            <a:off x="625419" y="3731310"/>
            <a:ext cx="3954929" cy="923330"/>
          </a:xfrm>
          <a:prstGeom prst="rect">
            <a:avLst/>
          </a:prstGeom>
          <a:noFill/>
          <a:ln w="57150">
            <a:solidFill>
              <a:srgbClr val="FF0000"/>
            </a:solidFill>
          </a:ln>
        </p:spPr>
        <p:txBody>
          <a:bodyPr wrap="none" rtlCol="0">
            <a:spAutoFit/>
          </a:bodyPr>
          <a:lstStyle/>
          <a:p>
            <a:pPr algn="ctr"/>
            <a:r>
              <a:rPr lang="en-GB" dirty="0">
                <a:latin typeface="Arial" panose="020B0604020202020204" pitchFamily="34" charset="0"/>
                <a:ea typeface="MS PGothic" pitchFamily="34" charset="-128"/>
                <a:cs typeface="Arial" panose="020B0604020202020204" pitchFamily="34" charset="0"/>
              </a:rPr>
              <a:t>Operate Orbiter/Lander “</a:t>
            </a:r>
            <a:r>
              <a:rPr lang="en-GB" b="1" dirty="0">
                <a:latin typeface="Arial" panose="020B0604020202020204" pitchFamily="34" charset="0"/>
                <a:ea typeface="MS PGothic" pitchFamily="34" charset="-128"/>
                <a:cs typeface="Arial" panose="020B0604020202020204" pitchFamily="34" charset="0"/>
              </a:rPr>
              <a:t>warm</a:t>
            </a:r>
            <a:r>
              <a:rPr lang="en-GB" dirty="0">
                <a:latin typeface="Arial" panose="020B0604020202020204" pitchFamily="34" charset="0"/>
                <a:ea typeface="MS PGothic" pitchFamily="34" charset="-128"/>
                <a:cs typeface="Arial" panose="020B0604020202020204" pitchFamily="34" charset="0"/>
              </a:rPr>
              <a:t>” </a:t>
            </a:r>
          </a:p>
          <a:p>
            <a:pPr algn="ctr"/>
            <a:r>
              <a:rPr lang="en-GB" dirty="0">
                <a:latin typeface="Arial" panose="020B0604020202020204" pitchFamily="34" charset="0"/>
                <a:ea typeface="MS PGothic" pitchFamily="34" charset="-128"/>
                <a:cs typeface="Arial" panose="020B0604020202020204" pitchFamily="34" charset="0"/>
              </a:rPr>
              <a:t>maintaining temperature qualification</a:t>
            </a:r>
          </a:p>
          <a:p>
            <a:pPr algn="ctr"/>
            <a:r>
              <a:rPr lang="en-GB" dirty="0">
                <a:latin typeface="Arial" panose="020B0604020202020204" pitchFamily="34" charset="0"/>
                <a:ea typeface="MS PGothic" pitchFamily="34" charset="-128"/>
                <a:cs typeface="Arial" panose="020B0604020202020204" pitchFamily="34" charset="0"/>
              </a:rPr>
              <a:t> range of all components</a:t>
            </a:r>
          </a:p>
        </p:txBody>
      </p:sp>
      <p:sp>
        <p:nvSpPr>
          <p:cNvPr id="26" name="TextBox 25">
            <a:extLst>
              <a:ext uri="{FF2B5EF4-FFF2-40B4-BE49-F238E27FC236}">
                <a16:creationId xmlns:a16="http://schemas.microsoft.com/office/drawing/2014/main" id="{A61C2B8D-9080-D74E-9878-C88B9067F6F5}"/>
              </a:ext>
            </a:extLst>
          </p:cNvPr>
          <p:cNvSpPr txBox="1"/>
          <p:nvPr/>
        </p:nvSpPr>
        <p:spPr>
          <a:xfrm>
            <a:off x="7205266" y="3731310"/>
            <a:ext cx="3698448" cy="923330"/>
          </a:xfrm>
          <a:prstGeom prst="rect">
            <a:avLst/>
          </a:prstGeom>
          <a:noFill/>
          <a:ln w="57150">
            <a:solidFill>
              <a:schemeClr val="tx1">
                <a:lumMod val="50000"/>
                <a:lumOff val="50000"/>
              </a:schemeClr>
            </a:solidFill>
          </a:ln>
        </p:spPr>
        <p:txBody>
          <a:bodyPr wrap="none" rtlCol="0">
            <a:spAutoFit/>
          </a:bodyPr>
          <a:lstStyle/>
          <a:p>
            <a:pPr algn="ctr"/>
            <a:r>
              <a:rPr lang="en-GB" dirty="0">
                <a:latin typeface="Arial" panose="020B0604020202020204" pitchFamily="34" charset="0"/>
                <a:ea typeface="MS PGothic" pitchFamily="34" charset="-128"/>
                <a:cs typeface="Arial" panose="020B0604020202020204" pitchFamily="34" charset="0"/>
              </a:rPr>
              <a:t>Operate Orbiter/Lander “</a:t>
            </a:r>
            <a:r>
              <a:rPr lang="en-GB" b="1" dirty="0">
                <a:latin typeface="Arial" panose="020B0604020202020204" pitchFamily="34" charset="0"/>
                <a:ea typeface="MS PGothic" pitchFamily="34" charset="-128"/>
                <a:cs typeface="Arial" panose="020B0604020202020204" pitchFamily="34" charset="0"/>
              </a:rPr>
              <a:t>cold</a:t>
            </a:r>
            <a:r>
              <a:rPr lang="en-GB" dirty="0">
                <a:latin typeface="Arial" panose="020B0604020202020204" pitchFamily="34" charset="0"/>
                <a:ea typeface="MS PGothic" pitchFamily="34" charset="-128"/>
                <a:cs typeface="Arial" panose="020B0604020202020204" pitchFamily="34" charset="0"/>
              </a:rPr>
              <a:t>” </a:t>
            </a:r>
          </a:p>
          <a:p>
            <a:pPr algn="ctr"/>
            <a:r>
              <a:rPr lang="en-GB" dirty="0">
                <a:latin typeface="Arial" panose="020B0604020202020204" pitchFamily="34" charset="0"/>
                <a:ea typeface="MS PGothic" pitchFamily="34" charset="-128"/>
                <a:cs typeface="Arial" panose="020B0604020202020204" pitchFamily="34" charset="0"/>
              </a:rPr>
              <a:t>At the lowest (physically) possible </a:t>
            </a:r>
            <a:br>
              <a:rPr lang="en-GB" dirty="0">
                <a:latin typeface="Arial" panose="020B0604020202020204" pitchFamily="34" charset="0"/>
                <a:ea typeface="MS PGothic" pitchFamily="34" charset="-128"/>
                <a:cs typeface="Arial" panose="020B0604020202020204" pitchFamily="34" charset="0"/>
              </a:rPr>
            </a:br>
            <a:r>
              <a:rPr lang="en-GB" dirty="0">
                <a:latin typeface="Arial" panose="020B0604020202020204" pitchFamily="34" charset="0"/>
                <a:ea typeface="MS PGothic" pitchFamily="34" charset="-128"/>
                <a:cs typeface="Arial" panose="020B0604020202020204" pitchFamily="34" charset="0"/>
              </a:rPr>
              <a:t>temperature of components</a:t>
            </a:r>
          </a:p>
        </p:txBody>
      </p:sp>
      <p:sp>
        <p:nvSpPr>
          <p:cNvPr id="32" name="TextBox 31">
            <a:extLst>
              <a:ext uri="{FF2B5EF4-FFF2-40B4-BE49-F238E27FC236}">
                <a16:creationId xmlns:a16="http://schemas.microsoft.com/office/drawing/2014/main" id="{1951E4FB-6FC4-980B-A003-A200F3963C2D}"/>
              </a:ext>
            </a:extLst>
          </p:cNvPr>
          <p:cNvSpPr txBox="1"/>
          <p:nvPr/>
        </p:nvSpPr>
        <p:spPr>
          <a:xfrm>
            <a:off x="9359900" y="1938887"/>
            <a:ext cx="2419349" cy="64633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kumimoji="0" lang="en-GB" sz="1800" b="0" i="1" u="none" strike="noStrike" kern="0" cap="none" spc="0" normalizeH="0" baseline="0" noProof="0" dirty="0">
                <a:ln>
                  <a:noFill/>
                </a:ln>
                <a:effectLst/>
                <a:uLnTx/>
                <a:uFillTx/>
                <a:latin typeface="Arial" panose="020B0604020202020204" pitchFamily="34" charset="0"/>
                <a:ea typeface="+mj-ea"/>
                <a:cs typeface="Arial" panose="020B0604020202020204" pitchFamily="34" charset="0"/>
              </a:rPr>
              <a:t>Surface Temperature:</a:t>
            </a:r>
          </a:p>
          <a:p>
            <a:pPr algn="ctr"/>
            <a:r>
              <a:rPr kumimoji="0" lang="en-GB" sz="1800" b="0" i="1" u="none" strike="noStrike" kern="0" cap="none" spc="0" normalizeH="0" baseline="0" noProof="0" dirty="0">
                <a:ln>
                  <a:noFill/>
                </a:ln>
                <a:effectLst/>
                <a:uLnTx/>
                <a:uFillTx/>
                <a:latin typeface="Arial" panose="020B0604020202020204" pitchFamily="34" charset="0"/>
                <a:ea typeface="+mj-ea"/>
                <a:cs typeface="Arial" panose="020B0604020202020204" pitchFamily="34" charset="0"/>
              </a:rPr>
              <a:t>60 - 180 Kelvin</a:t>
            </a:r>
            <a:endParaRPr lang="en-GB" dirty="0"/>
          </a:p>
        </p:txBody>
      </p:sp>
      <p:cxnSp>
        <p:nvCxnSpPr>
          <p:cNvPr id="35" name="Connector: Elbow 34">
            <a:extLst>
              <a:ext uri="{FF2B5EF4-FFF2-40B4-BE49-F238E27FC236}">
                <a16:creationId xmlns:a16="http://schemas.microsoft.com/office/drawing/2014/main" id="{FE5D1D9D-1CE5-A467-A84E-4A2A986A14C3}"/>
              </a:ext>
            </a:extLst>
          </p:cNvPr>
          <p:cNvCxnSpPr>
            <a:stCxn id="21" idx="2"/>
            <a:endCxn id="25" idx="0"/>
          </p:cNvCxnSpPr>
          <p:nvPr/>
        </p:nvCxnSpPr>
        <p:spPr>
          <a:xfrm rot="5400000">
            <a:off x="3650236" y="1543800"/>
            <a:ext cx="1140158" cy="3234862"/>
          </a:xfrm>
          <a:prstGeom prst="bentConnector3">
            <a:avLst/>
          </a:prstGeom>
          <a:ln w="57150">
            <a:solidFill>
              <a:srgbClr val="003249"/>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B8F4E75E-0B92-51E0-0B5B-EBD3ED55D6E1}"/>
              </a:ext>
            </a:extLst>
          </p:cNvPr>
          <p:cNvCxnSpPr>
            <a:cxnSpLocks/>
            <a:stCxn id="21" idx="2"/>
            <a:endCxn id="26" idx="0"/>
          </p:cNvCxnSpPr>
          <p:nvPr/>
        </p:nvCxnSpPr>
        <p:spPr>
          <a:xfrm rot="16200000" flipH="1">
            <a:off x="6876039" y="1552859"/>
            <a:ext cx="1140158" cy="3216744"/>
          </a:xfrm>
          <a:prstGeom prst="bentConnector3">
            <a:avLst/>
          </a:prstGeom>
          <a:ln w="57150">
            <a:solidFill>
              <a:srgbClr val="003249"/>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5623210-ECF5-C335-1D37-9546E22374FD}"/>
              </a:ext>
            </a:extLst>
          </p:cNvPr>
          <p:cNvSpPr txBox="1"/>
          <p:nvPr/>
        </p:nvSpPr>
        <p:spPr>
          <a:xfrm>
            <a:off x="6640497" y="4848865"/>
            <a:ext cx="4827985" cy="1384995"/>
          </a:xfrm>
          <a:prstGeom prst="rect">
            <a:avLst/>
          </a:prstGeom>
          <a:noFill/>
        </p:spPr>
        <p:txBody>
          <a:bodyPr wrap="square" rtlCol="0">
            <a:spAutoFit/>
          </a:bodyPr>
          <a:lstStyle/>
          <a:p>
            <a:pPr algn="ctr"/>
            <a:r>
              <a:rPr lang="en-GB" sz="1400" dirty="0">
                <a:latin typeface="Arial" panose="020B0604020202020204" pitchFamily="34" charset="0"/>
                <a:ea typeface="MS PGothic" pitchFamily="34" charset="-128"/>
                <a:cs typeface="Arial" panose="020B0604020202020204" pitchFamily="34" charset="0"/>
              </a:rPr>
              <a:t>What are the </a:t>
            </a:r>
            <a:r>
              <a:rPr lang="en-GB" sz="1400" b="1" dirty="0">
                <a:latin typeface="Arial" panose="020B0604020202020204" pitchFamily="34" charset="0"/>
                <a:ea typeface="MS PGothic" pitchFamily="34" charset="-128"/>
                <a:cs typeface="Arial" panose="020B0604020202020204" pitchFamily="34" charset="0"/>
              </a:rPr>
              <a:t>physical</a:t>
            </a:r>
            <a:r>
              <a:rPr lang="en-GB" sz="1400" dirty="0">
                <a:latin typeface="Arial" panose="020B0604020202020204" pitchFamily="34" charset="0"/>
                <a:ea typeface="MS PGothic" pitchFamily="34" charset="-128"/>
                <a:cs typeface="Arial" panose="020B0604020202020204" pitchFamily="34" charset="0"/>
              </a:rPr>
              <a:t> limitations of components regarding Non-Op, Start-Up and operation temperatures?</a:t>
            </a:r>
          </a:p>
          <a:p>
            <a:pPr algn="ctr"/>
            <a:endParaRPr lang="en-GB" sz="1400" dirty="0">
              <a:latin typeface="Arial" panose="020B0604020202020204" pitchFamily="34" charset="0"/>
              <a:ea typeface="MS PGothic" pitchFamily="34" charset="-128"/>
              <a:cs typeface="Arial" panose="020B0604020202020204" pitchFamily="34" charset="0"/>
            </a:endParaRPr>
          </a:p>
          <a:p>
            <a:pPr algn="ctr"/>
            <a:r>
              <a:rPr lang="en-GB" sz="1400" dirty="0">
                <a:latin typeface="Arial" panose="020B0604020202020204" pitchFamily="34" charset="0"/>
                <a:ea typeface="MS PGothic" pitchFamily="34" charset="-128"/>
                <a:cs typeface="Arial" panose="020B0604020202020204" pitchFamily="34" charset="0"/>
              </a:rPr>
              <a:t>Reduced components choice and higher risk</a:t>
            </a:r>
            <a:br>
              <a:rPr lang="en-GB" sz="1400" dirty="0">
                <a:latin typeface="Arial" panose="020B0604020202020204" pitchFamily="34" charset="0"/>
                <a:ea typeface="MS PGothic" pitchFamily="34" charset="-128"/>
                <a:cs typeface="Arial" panose="020B0604020202020204" pitchFamily="34" charset="0"/>
              </a:rPr>
            </a:br>
            <a:endParaRPr lang="en-GB" sz="1400" dirty="0">
              <a:latin typeface="Arial" panose="020B0604020202020204" pitchFamily="34" charset="0"/>
              <a:ea typeface="MS PGothic" pitchFamily="34" charset="-128"/>
              <a:cs typeface="Arial" panose="020B0604020202020204" pitchFamily="34" charset="0"/>
            </a:endParaRPr>
          </a:p>
          <a:p>
            <a:pPr algn="ctr"/>
            <a:r>
              <a:rPr lang="en-GB" sz="1400" dirty="0">
                <a:latin typeface="Arial" panose="020B0604020202020204" pitchFamily="34" charset="0"/>
                <a:ea typeface="MS PGothic" pitchFamily="34" charset="-128"/>
                <a:cs typeface="Arial" panose="020B0604020202020204" pitchFamily="34" charset="0"/>
              </a:rPr>
              <a:t>Dedicated tests and developments required</a:t>
            </a:r>
          </a:p>
        </p:txBody>
      </p:sp>
      <p:sp>
        <p:nvSpPr>
          <p:cNvPr id="41" name="TextBox 40">
            <a:extLst>
              <a:ext uri="{FF2B5EF4-FFF2-40B4-BE49-F238E27FC236}">
                <a16:creationId xmlns:a16="http://schemas.microsoft.com/office/drawing/2014/main" id="{D975C092-15B4-E61E-C7C5-7DC6704F10C2}"/>
              </a:ext>
            </a:extLst>
          </p:cNvPr>
          <p:cNvSpPr txBox="1"/>
          <p:nvPr/>
        </p:nvSpPr>
        <p:spPr>
          <a:xfrm>
            <a:off x="188890" y="4837168"/>
            <a:ext cx="4827985" cy="1384995"/>
          </a:xfrm>
          <a:prstGeom prst="rect">
            <a:avLst/>
          </a:prstGeom>
          <a:noFill/>
        </p:spPr>
        <p:txBody>
          <a:bodyPr wrap="square" rtlCol="0">
            <a:spAutoFit/>
          </a:bodyPr>
          <a:lstStyle/>
          <a:p>
            <a:pPr algn="ctr"/>
            <a:r>
              <a:rPr lang="en-GB" sz="1400" dirty="0">
                <a:latin typeface="Arial" panose="020B0604020202020204" pitchFamily="34" charset="0"/>
                <a:ea typeface="MS PGothic" pitchFamily="34" charset="-128"/>
                <a:cs typeface="Arial" panose="020B0604020202020204" pitchFamily="34" charset="0"/>
              </a:rPr>
              <a:t>For components selection </a:t>
            </a:r>
            <a:r>
              <a:rPr lang="en-GB" sz="1400" b="1" dirty="0">
                <a:latin typeface="Arial" panose="020B0604020202020204" pitchFamily="34" charset="0"/>
                <a:ea typeface="MS PGothic" pitchFamily="34" charset="-128"/>
                <a:cs typeface="Arial" panose="020B0604020202020204" pitchFamily="34" charset="0"/>
              </a:rPr>
              <a:t>low risk </a:t>
            </a:r>
            <a:r>
              <a:rPr lang="en-GB" sz="1400" dirty="0">
                <a:latin typeface="Arial" panose="020B0604020202020204" pitchFamily="34" charset="0"/>
                <a:ea typeface="MS PGothic" pitchFamily="34" charset="-128"/>
                <a:cs typeface="Arial" panose="020B0604020202020204" pitchFamily="34" charset="0"/>
              </a:rPr>
              <a:t>and </a:t>
            </a:r>
            <a:r>
              <a:rPr lang="en-GB" sz="1400" b="1" dirty="0">
                <a:latin typeface="Arial" panose="020B0604020202020204" pitchFamily="34" charset="0"/>
                <a:ea typeface="MS PGothic" pitchFamily="34" charset="-128"/>
                <a:cs typeface="Arial" panose="020B0604020202020204" pitchFamily="34" charset="0"/>
              </a:rPr>
              <a:t>broad choice</a:t>
            </a:r>
          </a:p>
          <a:p>
            <a:pPr algn="ctr"/>
            <a:endParaRPr lang="en-GB" sz="1400" dirty="0">
              <a:latin typeface="Arial" panose="020B0604020202020204" pitchFamily="34" charset="0"/>
              <a:ea typeface="MS PGothic" pitchFamily="34" charset="-128"/>
              <a:cs typeface="Arial" panose="020B0604020202020204" pitchFamily="34" charset="0"/>
            </a:endParaRPr>
          </a:p>
          <a:p>
            <a:pPr algn="ctr"/>
            <a:r>
              <a:rPr lang="en-GB" sz="1400" dirty="0">
                <a:latin typeface="Arial" panose="020B0604020202020204" pitchFamily="34" charset="0"/>
                <a:ea typeface="MS PGothic" pitchFamily="34" charset="-128"/>
                <a:cs typeface="Arial" panose="020B0604020202020204" pitchFamily="34" charset="0"/>
              </a:rPr>
              <a:t>However </a:t>
            </a:r>
            <a:r>
              <a:rPr lang="en-GB" sz="1400" b="1" dirty="0">
                <a:latin typeface="Arial" panose="020B0604020202020204" pitchFamily="34" charset="0"/>
                <a:ea typeface="MS PGothic" pitchFamily="34" charset="-128"/>
                <a:cs typeface="Arial" panose="020B0604020202020204" pitchFamily="34" charset="0"/>
              </a:rPr>
              <a:t>significant</a:t>
            </a:r>
            <a:r>
              <a:rPr lang="en-GB" sz="1400" dirty="0">
                <a:latin typeface="Arial" panose="020B0604020202020204" pitchFamily="34" charset="0"/>
                <a:ea typeface="MS PGothic" pitchFamily="34" charset="-128"/>
                <a:cs typeface="Arial" panose="020B0604020202020204" pitchFamily="34" charset="0"/>
              </a:rPr>
              <a:t> </a:t>
            </a:r>
            <a:r>
              <a:rPr lang="en-GB" sz="1400" b="1" dirty="0">
                <a:latin typeface="Arial" panose="020B0604020202020204" pitchFamily="34" charset="0"/>
                <a:ea typeface="MS PGothic" pitchFamily="34" charset="-128"/>
                <a:cs typeface="Arial" panose="020B0604020202020204" pitchFamily="34" charset="0"/>
              </a:rPr>
              <a:t>energy</a:t>
            </a:r>
            <a:r>
              <a:rPr lang="en-GB" sz="1400" dirty="0">
                <a:latin typeface="Arial" panose="020B0604020202020204" pitchFamily="34" charset="0"/>
                <a:ea typeface="MS PGothic" pitchFamily="34" charset="-128"/>
                <a:cs typeface="Arial" panose="020B0604020202020204" pitchFamily="34" charset="0"/>
              </a:rPr>
              <a:t> for heaters required</a:t>
            </a:r>
          </a:p>
          <a:p>
            <a:pPr algn="ctr"/>
            <a:endParaRPr lang="en-GB" sz="1400" dirty="0">
              <a:latin typeface="Arial" panose="020B0604020202020204" pitchFamily="34" charset="0"/>
              <a:ea typeface="MS PGothic" pitchFamily="34" charset="-128"/>
              <a:cs typeface="Arial" panose="020B0604020202020204" pitchFamily="34" charset="0"/>
            </a:endParaRPr>
          </a:p>
          <a:p>
            <a:pPr algn="ctr"/>
            <a:r>
              <a:rPr lang="en-GB" sz="1400" dirty="0">
                <a:latin typeface="Arial" panose="020B0604020202020204" pitchFamily="34" charset="0"/>
                <a:ea typeface="MS PGothic" pitchFamily="34" charset="-128"/>
                <a:cs typeface="Arial" panose="020B0604020202020204" pitchFamily="34" charset="0"/>
              </a:rPr>
              <a:t>Also, potentially more resources (mass/vol) </a:t>
            </a:r>
            <a:br>
              <a:rPr lang="en-GB" sz="1400" dirty="0">
                <a:latin typeface="Arial" panose="020B0604020202020204" pitchFamily="34" charset="0"/>
                <a:ea typeface="MS PGothic" pitchFamily="34" charset="-128"/>
                <a:cs typeface="Arial" panose="020B0604020202020204" pitchFamily="34" charset="0"/>
              </a:rPr>
            </a:br>
            <a:r>
              <a:rPr lang="en-GB" sz="1400" dirty="0">
                <a:latin typeface="Arial" panose="020B0604020202020204" pitchFamily="34" charset="0"/>
                <a:ea typeface="MS PGothic" pitchFamily="34" charset="-128"/>
                <a:cs typeface="Arial" panose="020B0604020202020204" pitchFamily="34" charset="0"/>
              </a:rPr>
              <a:t>for thermal isolation might be required</a:t>
            </a:r>
          </a:p>
        </p:txBody>
      </p:sp>
    </p:spTree>
    <p:extLst>
      <p:ext uri="{BB962C8B-B14F-4D97-AF65-F5344CB8AC3E}">
        <p14:creationId xmlns:p14="http://schemas.microsoft.com/office/powerpoint/2010/main" val="2053648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D05A-9697-D21E-A430-9CFD4B36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765D7-88A8-1580-E012-A188F79C7AB1}"/>
              </a:ext>
            </a:extLst>
          </p:cNvPr>
          <p:cNvSpPr>
            <a:spLocks noGrp="1"/>
          </p:cNvSpPr>
          <p:nvPr>
            <p:ph type="title"/>
          </p:nvPr>
        </p:nvSpPr>
        <p:spPr>
          <a:xfrm>
            <a:off x="142871" y="238798"/>
            <a:ext cx="10826588" cy="553998"/>
          </a:xfrm>
        </p:spPr>
        <p:txBody>
          <a:bodyPr/>
          <a:lstStyle/>
          <a:p>
            <a:r>
              <a:rPr lang="en-GB" dirty="0"/>
              <a:t>L4: A Components Challenge 2 – Energy Harvesting</a:t>
            </a:r>
          </a:p>
        </p:txBody>
      </p:sp>
      <p:sp>
        <p:nvSpPr>
          <p:cNvPr id="18" name="TextBox 17">
            <a:extLst>
              <a:ext uri="{FF2B5EF4-FFF2-40B4-BE49-F238E27FC236}">
                <a16:creationId xmlns:a16="http://schemas.microsoft.com/office/drawing/2014/main" id="{1D738BF2-DCEF-0CBF-356E-9A6B4054EFE9}"/>
              </a:ext>
            </a:extLst>
          </p:cNvPr>
          <p:cNvSpPr txBox="1"/>
          <p:nvPr/>
        </p:nvSpPr>
        <p:spPr>
          <a:xfrm>
            <a:off x="390043" y="2036557"/>
            <a:ext cx="11089170" cy="4093428"/>
          </a:xfrm>
          <a:prstGeom prst="rect">
            <a:avLst/>
          </a:prstGeom>
          <a:noFill/>
        </p:spPr>
        <p:txBody>
          <a:bodyPr wrap="square" rtlCol="0">
            <a:spAutoFit/>
          </a:bodyPr>
          <a:lstStyle/>
          <a:p>
            <a:pPr algn="l"/>
            <a:r>
              <a:rPr lang="en-GB" sz="2000" dirty="0">
                <a:latin typeface="Arial" panose="020B0604020202020204" pitchFamily="34" charset="0"/>
                <a:ea typeface="MS PGothic" pitchFamily="34" charset="-128"/>
                <a:cs typeface="Arial" panose="020B0604020202020204" pitchFamily="34" charset="0"/>
              </a:rPr>
              <a:t>Lander will rely on its battery for core science phase (CSP) - goal is 30 days - in </a:t>
            </a:r>
            <a:r>
              <a:rPr lang="en-GB" sz="2000" b="1" dirty="0">
                <a:latin typeface="Arial" panose="020B0604020202020204" pitchFamily="34" charset="0"/>
                <a:ea typeface="MS PGothic" pitchFamily="34" charset="-128"/>
                <a:cs typeface="Arial" panose="020B0604020202020204" pitchFamily="34" charset="0"/>
              </a:rPr>
              <a:t>continuous</a:t>
            </a:r>
            <a:r>
              <a:rPr lang="en-GB" sz="2000" dirty="0">
                <a:latin typeface="Arial" panose="020B0604020202020204" pitchFamily="34" charset="0"/>
                <a:ea typeface="MS PGothic" pitchFamily="34" charset="-128"/>
                <a:cs typeface="Arial" panose="020B0604020202020204" pitchFamily="34" charset="0"/>
              </a:rPr>
              <a:t> operation mode</a:t>
            </a:r>
          </a:p>
          <a:p>
            <a:pPr algn="l"/>
            <a:endParaRPr lang="en-GB" sz="2000" dirty="0">
              <a:latin typeface="Arial" panose="020B0604020202020204" pitchFamily="34" charset="0"/>
              <a:ea typeface="MS PGothic" pitchFamily="34" charset="-128"/>
              <a:cs typeface="Arial" panose="020B0604020202020204" pitchFamily="34" charset="0"/>
            </a:endParaRPr>
          </a:p>
          <a:p>
            <a:pPr marL="285750" indent="-285750" algn="l">
              <a:buFont typeface="Wingdings" panose="05000000000000000000" pitchFamily="2" charset="2"/>
              <a:buChar char="è"/>
            </a:pPr>
            <a:r>
              <a:rPr lang="en-GB" sz="2000" dirty="0">
                <a:latin typeface="Arial" panose="020B0604020202020204" pitchFamily="34" charset="0"/>
                <a:ea typeface="MS PGothic" pitchFamily="34" charset="-128"/>
                <a:cs typeface="Arial" panose="020B0604020202020204" pitchFamily="34" charset="0"/>
              </a:rPr>
              <a:t> Carry out primary science experiments</a:t>
            </a:r>
          </a:p>
          <a:p>
            <a:pPr algn="l"/>
            <a:endParaRPr lang="en-GB" sz="2000" dirty="0">
              <a:latin typeface="Arial" panose="020B0604020202020204" pitchFamily="34" charset="0"/>
              <a:ea typeface="MS PGothic" pitchFamily="34" charset="-128"/>
              <a:cs typeface="Arial" panose="020B0604020202020204" pitchFamily="34" charset="0"/>
            </a:endParaRPr>
          </a:p>
          <a:p>
            <a:pPr algn="l"/>
            <a:endParaRPr lang="en-GB" sz="2000" dirty="0">
              <a:latin typeface="Arial" panose="020B0604020202020204" pitchFamily="34" charset="0"/>
              <a:ea typeface="MS PGothic" pitchFamily="34" charset="-128"/>
              <a:cs typeface="Arial" panose="020B0604020202020204" pitchFamily="34" charset="0"/>
            </a:endParaRPr>
          </a:p>
          <a:p>
            <a:pPr algn="l"/>
            <a:endParaRPr lang="en-GB" sz="2000" dirty="0">
              <a:latin typeface="Arial" panose="020B0604020202020204" pitchFamily="34" charset="0"/>
              <a:ea typeface="MS PGothic" pitchFamily="34" charset="-128"/>
              <a:cs typeface="Arial" panose="020B0604020202020204" pitchFamily="34" charset="0"/>
            </a:endParaRPr>
          </a:p>
          <a:p>
            <a:pPr algn="l"/>
            <a:r>
              <a:rPr lang="en-GB" sz="2000" dirty="0">
                <a:latin typeface="Arial" panose="020B0604020202020204" pitchFamily="34" charset="0"/>
                <a:ea typeface="MS PGothic" pitchFamily="34" charset="-128"/>
                <a:cs typeface="Arial" panose="020B0604020202020204" pitchFamily="34" charset="0"/>
              </a:rPr>
              <a:t>Idea to significantly extended science phase (ESP) by harvesting and storing small amounts energy while switching to an </a:t>
            </a:r>
            <a:r>
              <a:rPr lang="en-GB" sz="2000" b="1" dirty="0">
                <a:latin typeface="Arial" panose="020B0604020202020204" pitchFamily="34" charset="0"/>
                <a:ea typeface="MS PGothic" pitchFamily="34" charset="-128"/>
                <a:cs typeface="Arial" panose="020B0604020202020204" pitchFamily="34" charset="0"/>
              </a:rPr>
              <a:t>intermediate</a:t>
            </a:r>
            <a:r>
              <a:rPr lang="en-GB" sz="2000" dirty="0">
                <a:latin typeface="Arial" panose="020B0604020202020204" pitchFamily="34" charset="0"/>
                <a:ea typeface="MS PGothic" pitchFamily="34" charset="-128"/>
                <a:cs typeface="Arial" panose="020B0604020202020204" pitchFamily="34" charset="0"/>
              </a:rPr>
              <a:t> and </a:t>
            </a:r>
            <a:r>
              <a:rPr lang="en-GB" sz="2000" b="1" dirty="0">
                <a:latin typeface="Arial" panose="020B0604020202020204" pitchFamily="34" charset="0"/>
                <a:ea typeface="MS PGothic" pitchFamily="34" charset="-128"/>
                <a:cs typeface="Arial" panose="020B0604020202020204" pitchFamily="34" charset="0"/>
              </a:rPr>
              <a:t>low power </a:t>
            </a:r>
            <a:r>
              <a:rPr lang="en-GB" sz="2000" dirty="0">
                <a:latin typeface="Arial" panose="020B0604020202020204" pitchFamily="34" charset="0"/>
                <a:ea typeface="MS PGothic" pitchFamily="34" charset="-128"/>
                <a:cs typeface="Arial" panose="020B0604020202020204" pitchFamily="34" charset="0"/>
              </a:rPr>
              <a:t>operation mode</a:t>
            </a:r>
          </a:p>
          <a:p>
            <a:pPr algn="l"/>
            <a:endParaRPr lang="en-GB" sz="2000" dirty="0">
              <a:latin typeface="Arial" panose="020B0604020202020204" pitchFamily="34" charset="0"/>
              <a:ea typeface="MS PGothic" pitchFamily="34" charset="-128"/>
              <a:cs typeface="Arial" panose="020B0604020202020204" pitchFamily="34" charset="0"/>
            </a:endParaRPr>
          </a:p>
          <a:p>
            <a:pPr marL="285750" indent="-285750" algn="l">
              <a:buFont typeface="Wingdings" panose="05000000000000000000" pitchFamily="2" charset="2"/>
              <a:buChar char="è"/>
            </a:pPr>
            <a:r>
              <a:rPr lang="en-GB" sz="2000" dirty="0">
                <a:latin typeface="Arial" panose="020B0604020202020204" pitchFamily="34" charset="0"/>
                <a:ea typeface="MS PGothic" pitchFamily="34" charset="-128"/>
                <a:cs typeface="Arial" panose="020B0604020202020204" pitchFamily="34" charset="0"/>
              </a:rPr>
              <a:t> Carry out additional science experiments when enough energy has been collected for the experiment and the data transmission</a:t>
            </a:r>
          </a:p>
          <a:p>
            <a:pPr algn="l"/>
            <a:endParaRPr lang="en-GB" sz="2000" dirty="0">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592526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D05A-9697-D21E-A430-9CFD4B36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765D7-88A8-1580-E012-A188F79C7AB1}"/>
              </a:ext>
            </a:extLst>
          </p:cNvPr>
          <p:cNvSpPr>
            <a:spLocks noGrp="1"/>
          </p:cNvSpPr>
          <p:nvPr>
            <p:ph type="title"/>
          </p:nvPr>
        </p:nvSpPr>
        <p:spPr>
          <a:xfrm>
            <a:off x="142871" y="238798"/>
            <a:ext cx="10826588" cy="553998"/>
          </a:xfrm>
        </p:spPr>
        <p:txBody>
          <a:bodyPr/>
          <a:lstStyle/>
          <a:p>
            <a:r>
              <a:rPr lang="en-GB" dirty="0"/>
              <a:t>L4: The Components Challenge 2 – Energy Harvesting</a:t>
            </a:r>
          </a:p>
        </p:txBody>
      </p:sp>
      <p:sp>
        <p:nvSpPr>
          <p:cNvPr id="3" name="TextBox 2">
            <a:extLst>
              <a:ext uri="{FF2B5EF4-FFF2-40B4-BE49-F238E27FC236}">
                <a16:creationId xmlns:a16="http://schemas.microsoft.com/office/drawing/2014/main" id="{E1FFCA69-3C45-D844-362A-CD759DC11EB5}"/>
              </a:ext>
            </a:extLst>
          </p:cNvPr>
          <p:cNvSpPr txBox="1"/>
          <p:nvPr/>
        </p:nvSpPr>
        <p:spPr>
          <a:xfrm>
            <a:off x="142871" y="2145057"/>
            <a:ext cx="4959884" cy="830997"/>
          </a:xfrm>
          <a:prstGeom prst="rect">
            <a:avLst/>
          </a:prstGeom>
          <a:noFill/>
        </p:spPr>
        <p:txBody>
          <a:bodyPr wrap="none" rtlCol="0">
            <a:spAutoFit/>
          </a:bodyPr>
          <a:lstStyle/>
          <a:p>
            <a:pPr marL="285750" indent="-285750" algn="l">
              <a:buFont typeface="Arial" panose="020B0604020202020204" pitchFamily="34" charset="0"/>
              <a:buChar char="•"/>
            </a:pPr>
            <a:r>
              <a:rPr lang="en-GB" sz="1600" dirty="0">
                <a:latin typeface="Arial" panose="020B0604020202020204" pitchFamily="34" charset="0"/>
                <a:ea typeface="MS PGothic" pitchFamily="34" charset="-128"/>
                <a:cs typeface="Arial" panose="020B0604020202020204" pitchFamily="34" charset="0"/>
              </a:rPr>
              <a:t>Lander Solar Panels, raised or body mounted</a:t>
            </a:r>
          </a:p>
          <a:p>
            <a:pPr marL="285750" indent="-285750" algn="l">
              <a:buFont typeface="Arial" panose="020B0604020202020204" pitchFamily="34" charset="0"/>
              <a:buChar char="•"/>
            </a:pPr>
            <a:r>
              <a:rPr lang="en-GB" sz="1600" dirty="0">
                <a:latin typeface="Arial" panose="020B0604020202020204" pitchFamily="34" charset="0"/>
                <a:ea typeface="MS PGothic" pitchFamily="34" charset="-128"/>
                <a:cs typeface="Arial" panose="020B0604020202020204" pitchFamily="34" charset="0"/>
              </a:rPr>
              <a:t>Beta-voltaic batteries</a:t>
            </a:r>
          </a:p>
          <a:p>
            <a:pPr marL="285750" indent="-285750" algn="l">
              <a:buFont typeface="Arial" panose="020B0604020202020204" pitchFamily="34" charset="0"/>
              <a:buChar char="•"/>
            </a:pPr>
            <a:r>
              <a:rPr lang="en-GB" sz="1600" dirty="0">
                <a:latin typeface="Arial" panose="020B0604020202020204" pitchFamily="34" charset="0"/>
                <a:ea typeface="MS PGothic" pitchFamily="34" charset="-128"/>
                <a:cs typeface="Arial" panose="020B0604020202020204" pitchFamily="34" charset="0"/>
              </a:rPr>
              <a:t>Remote Power Transfer from Orbiter (RF/Optical)</a:t>
            </a:r>
          </a:p>
        </p:txBody>
      </p:sp>
      <p:sp>
        <p:nvSpPr>
          <p:cNvPr id="4" name="TextBox 3">
            <a:extLst>
              <a:ext uri="{FF2B5EF4-FFF2-40B4-BE49-F238E27FC236}">
                <a16:creationId xmlns:a16="http://schemas.microsoft.com/office/drawing/2014/main" id="{467AD5B8-7280-7D94-CB3F-38D58804D382}"/>
              </a:ext>
            </a:extLst>
          </p:cNvPr>
          <p:cNvSpPr txBox="1"/>
          <p:nvPr/>
        </p:nvSpPr>
        <p:spPr>
          <a:xfrm>
            <a:off x="1244600" y="1682988"/>
            <a:ext cx="1941557" cy="369332"/>
          </a:xfrm>
          <a:prstGeom prst="rect">
            <a:avLst/>
          </a:prstGeom>
          <a:noFill/>
        </p:spPr>
        <p:txBody>
          <a:bodyPr wrap="none" rtlCol="0">
            <a:spAutoFit/>
          </a:bodyPr>
          <a:lstStyle/>
          <a:p>
            <a:pPr algn="l"/>
            <a:r>
              <a:rPr lang="en-GB" b="1" dirty="0">
                <a:latin typeface="Arial" panose="020B0604020202020204" pitchFamily="34" charset="0"/>
                <a:ea typeface="MS PGothic" pitchFamily="34" charset="-128"/>
                <a:cs typeface="Arial" panose="020B0604020202020204" pitchFamily="34" charset="0"/>
              </a:rPr>
              <a:t>Energy Sources</a:t>
            </a:r>
          </a:p>
        </p:txBody>
      </p:sp>
      <p:sp>
        <p:nvSpPr>
          <p:cNvPr id="5" name="TextBox 4">
            <a:extLst>
              <a:ext uri="{FF2B5EF4-FFF2-40B4-BE49-F238E27FC236}">
                <a16:creationId xmlns:a16="http://schemas.microsoft.com/office/drawing/2014/main" id="{42E93714-65A2-9239-7D9C-9B69EE3FDCEE}"/>
              </a:ext>
            </a:extLst>
          </p:cNvPr>
          <p:cNvSpPr txBox="1"/>
          <p:nvPr/>
        </p:nvSpPr>
        <p:spPr>
          <a:xfrm>
            <a:off x="7280573" y="1696275"/>
            <a:ext cx="3621504" cy="369332"/>
          </a:xfrm>
          <a:prstGeom prst="rect">
            <a:avLst/>
          </a:prstGeom>
          <a:noFill/>
        </p:spPr>
        <p:txBody>
          <a:bodyPr wrap="none" rtlCol="0">
            <a:spAutoFit/>
          </a:bodyPr>
          <a:lstStyle/>
          <a:p>
            <a:pPr algn="l"/>
            <a:r>
              <a:rPr lang="en-GB" b="1" dirty="0">
                <a:latin typeface="Arial" panose="020B0604020202020204" pitchFamily="34" charset="0"/>
                <a:ea typeface="MS PGothic" pitchFamily="34" charset="-128"/>
                <a:cs typeface="Arial" panose="020B0604020202020204" pitchFamily="34" charset="0"/>
              </a:rPr>
              <a:t>High Efficiency Energy Storage</a:t>
            </a:r>
          </a:p>
        </p:txBody>
      </p:sp>
      <p:sp>
        <p:nvSpPr>
          <p:cNvPr id="6" name="TextBox 5">
            <a:extLst>
              <a:ext uri="{FF2B5EF4-FFF2-40B4-BE49-F238E27FC236}">
                <a16:creationId xmlns:a16="http://schemas.microsoft.com/office/drawing/2014/main" id="{2DCCBA92-4BCF-A73B-F474-461EC9ABD842}"/>
              </a:ext>
            </a:extLst>
          </p:cNvPr>
          <p:cNvSpPr txBox="1"/>
          <p:nvPr/>
        </p:nvSpPr>
        <p:spPr>
          <a:xfrm>
            <a:off x="6302382" y="2197421"/>
            <a:ext cx="5262979" cy="830997"/>
          </a:xfrm>
          <a:prstGeom prst="rect">
            <a:avLst/>
          </a:prstGeom>
          <a:noFill/>
        </p:spPr>
        <p:txBody>
          <a:bodyPr wrap="none" rtlCol="0">
            <a:spAutoFit/>
          </a:bodyPr>
          <a:lstStyle/>
          <a:p>
            <a:pPr marL="285750" indent="-285750" algn="l">
              <a:buFont typeface="Arial" panose="020B0604020202020204" pitchFamily="34" charset="0"/>
              <a:buChar char="•"/>
            </a:pPr>
            <a:r>
              <a:rPr lang="en-GB" sz="1600" b="1" dirty="0">
                <a:latin typeface="Arial" panose="020B0604020202020204" pitchFamily="34" charset="0"/>
                <a:ea typeface="MS PGothic" pitchFamily="34" charset="-128"/>
                <a:cs typeface="Arial" panose="020B0604020202020204" pitchFamily="34" charset="0"/>
              </a:rPr>
              <a:t>Ultra/Super Capacitors</a:t>
            </a:r>
          </a:p>
          <a:p>
            <a:pPr marL="285750" indent="-285750" algn="l">
              <a:buFont typeface="Arial" panose="020B0604020202020204" pitchFamily="34" charset="0"/>
              <a:buChar char="•"/>
            </a:pPr>
            <a:r>
              <a:rPr lang="en-GB" sz="1600" dirty="0">
                <a:latin typeface="Arial" panose="020B0604020202020204" pitchFamily="34" charset="0"/>
                <a:ea typeface="MS PGothic" pitchFamily="34" charset="-128"/>
                <a:cs typeface="Arial" panose="020B0604020202020204" pitchFamily="34" charset="0"/>
              </a:rPr>
              <a:t>Classical batteries</a:t>
            </a:r>
          </a:p>
          <a:p>
            <a:pPr marL="285750" indent="-285750" algn="l">
              <a:buFont typeface="Arial" panose="020B0604020202020204" pitchFamily="34" charset="0"/>
              <a:buChar char="•"/>
            </a:pPr>
            <a:r>
              <a:rPr lang="en-GB" sz="1600" dirty="0">
                <a:latin typeface="Arial" panose="020B0604020202020204" pitchFamily="34" charset="0"/>
                <a:ea typeface="MS PGothic" pitchFamily="34" charset="-128"/>
                <a:cs typeface="Arial" panose="020B0604020202020204" pitchFamily="34" charset="0"/>
              </a:rPr>
              <a:t>Superconducting Magnetic Energy Storage (doubtful)</a:t>
            </a:r>
          </a:p>
        </p:txBody>
      </p:sp>
      <p:sp>
        <p:nvSpPr>
          <p:cNvPr id="7" name="TextBox 6">
            <a:extLst>
              <a:ext uri="{FF2B5EF4-FFF2-40B4-BE49-F238E27FC236}">
                <a16:creationId xmlns:a16="http://schemas.microsoft.com/office/drawing/2014/main" id="{36EB0519-E833-5142-FD88-DE7C425E0016}"/>
              </a:ext>
            </a:extLst>
          </p:cNvPr>
          <p:cNvSpPr txBox="1"/>
          <p:nvPr/>
        </p:nvSpPr>
        <p:spPr>
          <a:xfrm>
            <a:off x="3325580" y="3505216"/>
            <a:ext cx="5378395" cy="369332"/>
          </a:xfrm>
          <a:prstGeom prst="rect">
            <a:avLst/>
          </a:prstGeom>
          <a:noFill/>
        </p:spPr>
        <p:txBody>
          <a:bodyPr wrap="none" rtlCol="0">
            <a:spAutoFit/>
          </a:bodyPr>
          <a:lstStyle/>
          <a:p>
            <a:pPr algn="l"/>
            <a:r>
              <a:rPr lang="en-GB" b="1" dirty="0">
                <a:latin typeface="Arial" panose="020B0604020202020204" pitchFamily="34" charset="0"/>
                <a:ea typeface="MS PGothic" pitchFamily="34" charset="-128"/>
                <a:cs typeface="Arial" panose="020B0604020202020204" pitchFamily="34" charset="0"/>
              </a:rPr>
              <a:t>High Efficiency Sensors, Coms and Processing</a:t>
            </a:r>
          </a:p>
        </p:txBody>
      </p:sp>
      <p:sp>
        <p:nvSpPr>
          <p:cNvPr id="8" name="TextBox 7">
            <a:extLst>
              <a:ext uri="{FF2B5EF4-FFF2-40B4-BE49-F238E27FC236}">
                <a16:creationId xmlns:a16="http://schemas.microsoft.com/office/drawing/2014/main" id="{550ADAB3-E529-8F63-E944-C87F723C6B80}"/>
              </a:ext>
            </a:extLst>
          </p:cNvPr>
          <p:cNvSpPr txBox="1"/>
          <p:nvPr/>
        </p:nvSpPr>
        <p:spPr>
          <a:xfrm>
            <a:off x="3718329" y="3929162"/>
            <a:ext cx="4007828" cy="584775"/>
          </a:xfrm>
          <a:prstGeom prst="rect">
            <a:avLst/>
          </a:prstGeom>
          <a:noFill/>
        </p:spPr>
        <p:txBody>
          <a:bodyPr wrap="none" rtlCol="0">
            <a:spAutoFit/>
          </a:bodyPr>
          <a:lstStyle/>
          <a:p>
            <a:pPr marL="285750" indent="-285750" algn="l">
              <a:buFont typeface="Arial" panose="020B0604020202020204" pitchFamily="34" charset="0"/>
              <a:buChar char="•"/>
            </a:pPr>
            <a:r>
              <a:rPr lang="en-GB" sz="1600" dirty="0">
                <a:latin typeface="Arial" panose="020B0604020202020204" pitchFamily="34" charset="0"/>
                <a:ea typeface="MS PGothic" pitchFamily="34" charset="-128"/>
                <a:cs typeface="Arial" panose="020B0604020202020204" pitchFamily="34" charset="0"/>
              </a:rPr>
              <a:t>Optical Coms, low power RF (VHF etc)</a:t>
            </a:r>
          </a:p>
          <a:p>
            <a:pPr marL="285750" indent="-285750">
              <a:buFont typeface="Arial" panose="020B0604020202020204" pitchFamily="34" charset="0"/>
              <a:buChar char="•"/>
            </a:pPr>
            <a:r>
              <a:rPr lang="en-GB" sz="1600" dirty="0">
                <a:latin typeface="Arial" panose="020B0604020202020204" pitchFamily="34" charset="0"/>
                <a:ea typeface="MS PGothic" pitchFamily="34" charset="-128"/>
                <a:cs typeface="Arial" panose="020B0604020202020204" pitchFamily="34" charset="0"/>
              </a:rPr>
              <a:t>Actuated Retroreflectors</a:t>
            </a:r>
          </a:p>
        </p:txBody>
      </p:sp>
      <p:sp>
        <p:nvSpPr>
          <p:cNvPr id="9" name="TextBox 8">
            <a:extLst>
              <a:ext uri="{FF2B5EF4-FFF2-40B4-BE49-F238E27FC236}">
                <a16:creationId xmlns:a16="http://schemas.microsoft.com/office/drawing/2014/main" id="{DD72FD94-07E3-0715-4179-FECCACF89F2E}"/>
              </a:ext>
            </a:extLst>
          </p:cNvPr>
          <p:cNvSpPr txBox="1"/>
          <p:nvPr/>
        </p:nvSpPr>
        <p:spPr>
          <a:xfrm>
            <a:off x="3851493" y="982447"/>
            <a:ext cx="4335354" cy="369332"/>
          </a:xfrm>
          <a:prstGeom prst="rect">
            <a:avLst/>
          </a:prstGeom>
          <a:noFill/>
        </p:spPr>
        <p:txBody>
          <a:bodyPr wrap="none" rtlCol="0">
            <a:spAutoFit/>
          </a:bodyPr>
          <a:lstStyle/>
          <a:p>
            <a:pPr algn="l"/>
            <a:r>
              <a:rPr lang="en-GB" b="1" dirty="0">
                <a:latin typeface="Arial" panose="020B0604020202020204" pitchFamily="34" charset="0"/>
                <a:ea typeface="MS PGothic" pitchFamily="34" charset="-128"/>
                <a:cs typeface="Arial" panose="020B0604020202020204" pitchFamily="34" charset="0"/>
              </a:rPr>
              <a:t>Required Technology Building Blocks</a:t>
            </a:r>
          </a:p>
        </p:txBody>
      </p:sp>
      <p:sp>
        <p:nvSpPr>
          <p:cNvPr id="10" name="TextBox 9">
            <a:extLst>
              <a:ext uri="{FF2B5EF4-FFF2-40B4-BE49-F238E27FC236}">
                <a16:creationId xmlns:a16="http://schemas.microsoft.com/office/drawing/2014/main" id="{5F10417F-82E7-16C9-25C5-D4A6FC1B2889}"/>
              </a:ext>
            </a:extLst>
          </p:cNvPr>
          <p:cNvSpPr txBox="1"/>
          <p:nvPr/>
        </p:nvSpPr>
        <p:spPr>
          <a:xfrm>
            <a:off x="378698" y="4827656"/>
            <a:ext cx="11008631" cy="1200329"/>
          </a:xfrm>
          <a:prstGeom prst="rect">
            <a:avLst/>
          </a:prstGeom>
          <a:noFill/>
        </p:spPr>
        <p:txBody>
          <a:bodyPr wrap="square" rtlCol="0">
            <a:spAutoFit/>
          </a:bodyPr>
          <a:lstStyle/>
          <a:p>
            <a:pPr algn="l"/>
            <a:r>
              <a:rPr lang="en-GB" b="1" dirty="0">
                <a:latin typeface="Arial" panose="020B0604020202020204" pitchFamily="34" charset="0"/>
                <a:ea typeface="MS PGothic" pitchFamily="34" charset="-128"/>
                <a:cs typeface="Arial" panose="020B0604020202020204" pitchFamily="34" charset="0"/>
              </a:rPr>
              <a:t>Key challenge: </a:t>
            </a:r>
          </a:p>
          <a:p>
            <a:pPr algn="l"/>
            <a:endParaRPr lang="en-GB" b="1" dirty="0">
              <a:latin typeface="Arial" panose="020B0604020202020204" pitchFamily="34" charset="0"/>
              <a:ea typeface="MS PGothic" pitchFamily="34" charset="-128"/>
              <a:cs typeface="Arial" panose="020B0604020202020204" pitchFamily="34" charset="0"/>
            </a:endParaRPr>
          </a:p>
          <a:p>
            <a:r>
              <a:rPr lang="en-GB" dirty="0">
                <a:latin typeface="Arial" panose="020B0604020202020204" pitchFamily="34" charset="0"/>
                <a:ea typeface="MS PGothic" pitchFamily="34" charset="-128"/>
                <a:cs typeface="Arial" panose="020B0604020202020204" pitchFamily="34" charset="0"/>
              </a:rPr>
              <a:t>even less energy available for heating and lander will be even colder and further cooling down during this phase. Potential use of Radioisotope heaters to maintain some minimum temperature. </a:t>
            </a:r>
          </a:p>
        </p:txBody>
      </p:sp>
    </p:spTree>
    <p:extLst>
      <p:ext uri="{BB962C8B-B14F-4D97-AF65-F5344CB8AC3E}">
        <p14:creationId xmlns:p14="http://schemas.microsoft.com/office/powerpoint/2010/main" val="841314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511CD7-6338-9EE6-77D8-DC211E66BC9D}"/>
              </a:ext>
            </a:extLst>
          </p:cNvPr>
          <p:cNvSpPr/>
          <p:nvPr/>
        </p:nvSpPr>
        <p:spPr>
          <a:xfrm>
            <a:off x="82362" y="5467216"/>
            <a:ext cx="12060614" cy="1320445"/>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1C66AD5-6DC5-5B9B-D290-C438D24EE9AD}"/>
              </a:ext>
            </a:extLst>
          </p:cNvPr>
          <p:cNvSpPr txBox="1"/>
          <p:nvPr/>
        </p:nvSpPr>
        <p:spPr>
          <a:xfrm>
            <a:off x="1969" y="6606838"/>
            <a:ext cx="2611689" cy="21544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D9D9D9"/>
                </a:solidFill>
                <a:effectLst/>
                <a:uLnTx/>
                <a:uFillTx/>
                <a:latin typeface="Arial" panose="020B0604020202020204" pitchFamily="34" charset="0"/>
                <a:ea typeface="+mn-ea"/>
                <a:cs typeface="+mn-cs"/>
              </a:rPr>
              <a:t>Credit: Cassini, NASA/JPL/Space Science Institute</a:t>
            </a:r>
            <a:endParaRPr kumimoji="0" lang="en-GB" sz="800" b="0" i="0" u="none" strike="noStrike" kern="1200" cap="none" spc="0" normalizeH="0" baseline="0" noProof="0">
              <a:ln>
                <a:noFill/>
              </a:ln>
              <a:solidFill>
                <a:srgbClr val="D9D9D9"/>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6EA590D-DD74-45B3-C2F6-68DBEFDD9665}"/>
              </a:ext>
            </a:extLst>
          </p:cNvPr>
          <p:cNvSpPr/>
          <p:nvPr/>
        </p:nvSpPr>
        <p:spPr>
          <a:xfrm>
            <a:off x="10059466" y="112324"/>
            <a:ext cx="2083510" cy="1320445"/>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 name="Picture 1" descr="A moon in space">
            <a:extLst>
              <a:ext uri="{FF2B5EF4-FFF2-40B4-BE49-F238E27FC236}">
                <a16:creationId xmlns:a16="http://schemas.microsoft.com/office/drawing/2014/main" id="{3E39B699-5725-455E-DE99-CBB7BEDC0369}"/>
              </a:ext>
            </a:extLst>
          </p:cNvPr>
          <p:cNvPicPr>
            <a:picLocks noChangeAspect="1"/>
          </p:cNvPicPr>
          <p:nvPr/>
        </p:nvPicPr>
        <p:blipFill rotWithShape="1">
          <a:blip r:embed="rId2"/>
          <a:srcRect l="4440" t="6603" b="8427"/>
          <a:stretch/>
        </p:blipFill>
        <p:spPr>
          <a:xfrm>
            <a:off x="0" y="70339"/>
            <a:ext cx="9403986" cy="6787662"/>
          </a:xfrm>
          <a:prstGeom prst="rect">
            <a:avLst/>
          </a:prstGeom>
        </p:spPr>
      </p:pic>
      <p:sp>
        <p:nvSpPr>
          <p:cNvPr id="4" name="TextBox 3">
            <a:extLst>
              <a:ext uri="{FF2B5EF4-FFF2-40B4-BE49-F238E27FC236}">
                <a16:creationId xmlns:a16="http://schemas.microsoft.com/office/drawing/2014/main" id="{2BFC83DD-249A-2B43-2857-4FF862AD9D35}"/>
              </a:ext>
            </a:extLst>
          </p:cNvPr>
          <p:cNvSpPr txBox="1"/>
          <p:nvPr/>
        </p:nvSpPr>
        <p:spPr>
          <a:xfrm>
            <a:off x="3247388" y="3378200"/>
            <a:ext cx="8214749" cy="461665"/>
          </a:xfrm>
          <a:prstGeom prst="rect">
            <a:avLst/>
          </a:prstGeom>
          <a:noFill/>
        </p:spPr>
        <p:txBody>
          <a:bodyPr wrap="none" rtlCol="0">
            <a:spAutoFit/>
          </a:bodyPr>
          <a:lstStyle/>
          <a:p>
            <a:pPr algn="l"/>
            <a:r>
              <a:rPr lang="en-GB" sz="2400">
                <a:solidFill>
                  <a:schemeClr val="bg1"/>
                </a:solidFill>
                <a:latin typeface="Arial" panose="020B0604020202020204" pitchFamily="34" charset="0"/>
                <a:ea typeface="MS PGothic" pitchFamily="34" charset="-128"/>
                <a:cs typeface="Arial" panose="020B0604020202020204" pitchFamily="34" charset="0"/>
              </a:rPr>
              <a:t>ESA Science – pushing technology to explore the Universe</a:t>
            </a:r>
          </a:p>
        </p:txBody>
      </p:sp>
    </p:spTree>
    <p:extLst>
      <p:ext uri="{BB962C8B-B14F-4D97-AF65-F5344CB8AC3E}">
        <p14:creationId xmlns:p14="http://schemas.microsoft.com/office/powerpoint/2010/main" val="317361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ED88BF9D-4647-4C47-9203-D759CEC6E712}"/>
              </a:ext>
            </a:extLst>
          </p:cNvPr>
          <p:cNvGraphicFramePr>
            <a:graphicFrameLocks/>
          </p:cNvGraphicFramePr>
          <p:nvPr/>
        </p:nvGraphicFramePr>
        <p:xfrm>
          <a:off x="16670" y="421749"/>
          <a:ext cx="9867305" cy="679568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1ACAA0E8-4367-0463-B7AA-B441F818AD6C}"/>
              </a:ext>
            </a:extLst>
          </p:cNvPr>
          <p:cNvSpPr txBox="1"/>
          <p:nvPr/>
        </p:nvSpPr>
        <p:spPr>
          <a:xfrm>
            <a:off x="4463830" y="5339642"/>
            <a:ext cx="108728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249"/>
                </a:solidFill>
                <a:effectLst/>
                <a:uLnTx/>
                <a:uFillTx/>
                <a:latin typeface="Verdana" pitchFamily="34" charset="0"/>
                <a:ea typeface="+mn-ea"/>
                <a:cs typeface="+mn-cs"/>
              </a:rPr>
              <a:t>ESA-led</a:t>
            </a:r>
          </a:p>
        </p:txBody>
      </p:sp>
      <p:sp>
        <p:nvSpPr>
          <p:cNvPr id="7" name="TextBox 6">
            <a:extLst>
              <a:ext uri="{FF2B5EF4-FFF2-40B4-BE49-F238E27FC236}">
                <a16:creationId xmlns:a16="http://schemas.microsoft.com/office/drawing/2014/main" id="{E8CD1F98-4464-C048-B214-46E54347213C}"/>
              </a:ext>
            </a:extLst>
          </p:cNvPr>
          <p:cNvSpPr txBox="1"/>
          <p:nvPr/>
        </p:nvSpPr>
        <p:spPr>
          <a:xfrm>
            <a:off x="9638615" y="888401"/>
            <a:ext cx="2534305" cy="5283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FEFFFF"/>
                </a:solidFill>
                <a:effectLst/>
                <a:uLnTx/>
                <a:uFillTx/>
                <a:latin typeface="Verdana" pitchFamily="34" charset="0"/>
                <a:ea typeface="+mn-ea"/>
                <a:cs typeface="+mn-cs"/>
              </a:rPr>
              <a:t>Most papers ever in 2019-2022 (&gt;3500)</a:t>
            </a:r>
          </a:p>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FEFFFF"/>
                </a:solidFill>
                <a:effectLst/>
                <a:uLnTx/>
                <a:uFillTx/>
                <a:latin typeface="Verdana" pitchFamily="34" charset="0"/>
                <a:ea typeface="+mn-ea"/>
                <a:cs typeface="+mn-cs"/>
              </a:rPr>
              <a:t>About half of these were from Gaia </a:t>
            </a:r>
          </a:p>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FEFFFF"/>
                </a:solidFill>
                <a:effectLst/>
                <a:uLnTx/>
                <a:uFillTx/>
                <a:latin typeface="Verdana" pitchFamily="34" charset="0"/>
                <a:ea typeface="+mn-ea"/>
                <a:cs typeface="+mn-cs"/>
              </a:rPr>
              <a:t>Strong positive trend with doubling time ~8yr</a:t>
            </a:r>
          </a:p>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FEFFFF"/>
                </a:solidFill>
                <a:effectLst/>
                <a:uLnTx/>
                <a:uFillTx/>
                <a:latin typeface="Verdana" pitchFamily="34" charset="0"/>
                <a:ea typeface="+mn-ea"/>
                <a:cs typeface="+mn-cs"/>
              </a:rPr>
              <a:t>Pandemic caused some slow-down, but has recovered</a:t>
            </a:r>
          </a:p>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FEFFFF"/>
                </a:solidFill>
                <a:effectLst/>
                <a:uLnTx/>
                <a:uFillTx/>
                <a:latin typeface="Verdana" pitchFamily="34" charset="0"/>
                <a:ea typeface="+mn-ea"/>
                <a:cs typeface="+mn-cs"/>
              </a:rPr>
              <a:t>~11% of worldwide “market share”, including all ground based and theoretical astrophysics (15% including partner missions).</a:t>
            </a:r>
          </a:p>
          <a:p>
            <a:pPr marL="0" marR="0" lvl="0" indent="0" algn="l" defTabSz="914400" rtl="0" eaLnBrk="1" fontAlgn="base"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a:noFill/>
                </a:ln>
                <a:solidFill>
                  <a:srgbClr val="FEFFFF"/>
                </a:solidFill>
                <a:effectLst/>
                <a:uLnTx/>
                <a:uFillTx/>
                <a:latin typeface="Verdana" pitchFamily="34" charset="0"/>
                <a:ea typeface="+mn-ea"/>
                <a:cs typeface="+mn-cs"/>
              </a:rPr>
              <a:t>Citation impact strongly increasing.</a:t>
            </a:r>
          </a:p>
        </p:txBody>
      </p:sp>
      <p:sp>
        <p:nvSpPr>
          <p:cNvPr id="8" name="TextBox 7">
            <a:extLst>
              <a:ext uri="{FF2B5EF4-FFF2-40B4-BE49-F238E27FC236}">
                <a16:creationId xmlns:a16="http://schemas.microsoft.com/office/drawing/2014/main" id="{ECCFC716-5F39-A748-9B9E-1720FC6BB26E}"/>
              </a:ext>
            </a:extLst>
          </p:cNvPr>
          <p:cNvSpPr txBox="1"/>
          <p:nvPr/>
        </p:nvSpPr>
        <p:spPr>
          <a:xfrm>
            <a:off x="8811410" y="2364108"/>
            <a:ext cx="643467" cy="25654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Gaia</a:t>
            </a:r>
          </a:p>
        </p:txBody>
      </p:sp>
      <p:sp>
        <p:nvSpPr>
          <p:cNvPr id="11" name="TextBox 10">
            <a:extLst>
              <a:ext uri="{FF2B5EF4-FFF2-40B4-BE49-F238E27FC236}">
                <a16:creationId xmlns:a16="http://schemas.microsoft.com/office/drawing/2014/main" id="{4AFF87E4-95CE-8D41-A1C0-33D35FB04EA6}"/>
              </a:ext>
            </a:extLst>
          </p:cNvPr>
          <p:cNvSpPr txBox="1"/>
          <p:nvPr/>
        </p:nvSpPr>
        <p:spPr>
          <a:xfrm>
            <a:off x="8433797" y="5183809"/>
            <a:ext cx="1091966" cy="256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XMM-Newton</a:t>
            </a:r>
          </a:p>
        </p:txBody>
      </p:sp>
      <p:sp>
        <p:nvSpPr>
          <p:cNvPr id="12" name="TextBox 11">
            <a:extLst>
              <a:ext uri="{FF2B5EF4-FFF2-40B4-BE49-F238E27FC236}">
                <a16:creationId xmlns:a16="http://schemas.microsoft.com/office/drawing/2014/main" id="{E958C8D2-0C04-B74E-B611-82E6280DA8F4}"/>
              </a:ext>
            </a:extLst>
          </p:cNvPr>
          <p:cNvSpPr txBox="1"/>
          <p:nvPr/>
        </p:nvSpPr>
        <p:spPr>
          <a:xfrm>
            <a:off x="8803850" y="3786250"/>
            <a:ext cx="623889" cy="256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Planck</a:t>
            </a:r>
          </a:p>
        </p:txBody>
      </p:sp>
      <p:sp>
        <p:nvSpPr>
          <p:cNvPr id="13" name="TextBox 12">
            <a:extLst>
              <a:ext uri="{FF2B5EF4-FFF2-40B4-BE49-F238E27FC236}">
                <a16:creationId xmlns:a16="http://schemas.microsoft.com/office/drawing/2014/main" id="{A3926000-5838-2744-8A1E-4D32B6172292}"/>
              </a:ext>
            </a:extLst>
          </p:cNvPr>
          <p:cNvSpPr txBox="1"/>
          <p:nvPr/>
        </p:nvSpPr>
        <p:spPr>
          <a:xfrm>
            <a:off x="8820655" y="4157638"/>
            <a:ext cx="772969" cy="256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Herschel</a:t>
            </a:r>
          </a:p>
        </p:txBody>
      </p:sp>
      <p:sp>
        <p:nvSpPr>
          <p:cNvPr id="10" name="TextBox 9">
            <a:extLst>
              <a:ext uri="{FF2B5EF4-FFF2-40B4-BE49-F238E27FC236}">
                <a16:creationId xmlns:a16="http://schemas.microsoft.com/office/drawing/2014/main" id="{0C3BC26F-6EDA-9643-9829-B50AE6E9A7B9}"/>
              </a:ext>
            </a:extLst>
          </p:cNvPr>
          <p:cNvSpPr txBox="1"/>
          <p:nvPr/>
        </p:nvSpPr>
        <p:spPr>
          <a:xfrm>
            <a:off x="8821614" y="5580702"/>
            <a:ext cx="595035" cy="256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SOHO</a:t>
            </a:r>
          </a:p>
        </p:txBody>
      </p:sp>
      <p:sp>
        <p:nvSpPr>
          <p:cNvPr id="15" name="TextBox 14">
            <a:extLst>
              <a:ext uri="{FF2B5EF4-FFF2-40B4-BE49-F238E27FC236}">
                <a16:creationId xmlns:a16="http://schemas.microsoft.com/office/drawing/2014/main" id="{1631E866-13C5-D94F-A7FC-9E312E6B1B9E}"/>
              </a:ext>
            </a:extLst>
          </p:cNvPr>
          <p:cNvSpPr txBox="1"/>
          <p:nvPr/>
        </p:nvSpPr>
        <p:spPr>
          <a:xfrm>
            <a:off x="8820654" y="4484259"/>
            <a:ext cx="705642" cy="256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Rosetta</a:t>
            </a:r>
          </a:p>
        </p:txBody>
      </p:sp>
      <p:sp>
        <p:nvSpPr>
          <p:cNvPr id="16" name="TextBox 15">
            <a:extLst>
              <a:ext uri="{FF2B5EF4-FFF2-40B4-BE49-F238E27FC236}">
                <a16:creationId xmlns:a16="http://schemas.microsoft.com/office/drawing/2014/main" id="{8A76E047-56CD-004D-91C7-204BF37E8932}"/>
              </a:ext>
            </a:extLst>
          </p:cNvPr>
          <p:cNvSpPr txBox="1"/>
          <p:nvPr/>
        </p:nvSpPr>
        <p:spPr>
          <a:xfrm>
            <a:off x="8802489" y="4853458"/>
            <a:ext cx="668773" cy="256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Cluster</a:t>
            </a:r>
          </a:p>
        </p:txBody>
      </p:sp>
      <p:sp>
        <p:nvSpPr>
          <p:cNvPr id="3" name="Title 2">
            <a:extLst>
              <a:ext uri="{FF2B5EF4-FFF2-40B4-BE49-F238E27FC236}">
                <a16:creationId xmlns:a16="http://schemas.microsoft.com/office/drawing/2014/main" id="{CF14AE9F-EA88-B343-B16B-B01EE25CBFFE}"/>
              </a:ext>
            </a:extLst>
          </p:cNvPr>
          <p:cNvSpPr>
            <a:spLocks noGrp="1"/>
          </p:cNvSpPr>
          <p:nvPr>
            <p:ph type="title"/>
          </p:nvPr>
        </p:nvSpPr>
        <p:spPr>
          <a:xfrm>
            <a:off x="341745" y="-6974"/>
            <a:ext cx="11246517" cy="553998"/>
          </a:xfrm>
        </p:spPr>
        <p:txBody>
          <a:bodyPr/>
          <a:lstStyle/>
          <a:p>
            <a:r>
              <a:rPr lang="en-US"/>
              <a:t>A Highly Visible Programme: ESA Science </a:t>
            </a:r>
            <a:r>
              <a:rPr lang="en-US" sz="1800" b="0"/>
              <a:t>Refereed Publications </a:t>
            </a:r>
          </a:p>
        </p:txBody>
      </p:sp>
      <p:sp>
        <p:nvSpPr>
          <p:cNvPr id="23" name="TextBox 22">
            <a:extLst>
              <a:ext uri="{FF2B5EF4-FFF2-40B4-BE49-F238E27FC236}">
                <a16:creationId xmlns:a16="http://schemas.microsoft.com/office/drawing/2014/main" id="{4F7050C9-5C9F-8748-8561-81573272ABF8}"/>
              </a:ext>
            </a:extLst>
          </p:cNvPr>
          <p:cNvSpPr txBox="1"/>
          <p:nvPr/>
        </p:nvSpPr>
        <p:spPr>
          <a:xfrm rot="19114118">
            <a:off x="9012583" y="1031477"/>
            <a:ext cx="808132"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3249"/>
                </a:solidFill>
                <a:effectLst/>
                <a:uLnTx/>
                <a:uFillTx/>
                <a:latin typeface="Verdana" pitchFamily="34" charset="0"/>
                <a:ea typeface="+mn-ea"/>
                <a:cs typeface="+mn-cs"/>
              </a:rPr>
              <a:t>CHEOPS</a:t>
            </a:r>
          </a:p>
        </p:txBody>
      </p:sp>
      <p:sp>
        <p:nvSpPr>
          <p:cNvPr id="24" name="TextBox 23">
            <a:extLst>
              <a:ext uri="{FF2B5EF4-FFF2-40B4-BE49-F238E27FC236}">
                <a16:creationId xmlns:a16="http://schemas.microsoft.com/office/drawing/2014/main" id="{7F317EFA-5F30-FE4A-AA9F-EF827FA1AB34}"/>
              </a:ext>
            </a:extLst>
          </p:cNvPr>
          <p:cNvSpPr txBox="1"/>
          <p:nvPr/>
        </p:nvSpPr>
        <p:spPr>
          <a:xfrm>
            <a:off x="8813194" y="4728290"/>
            <a:ext cx="726481" cy="256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Integral</a:t>
            </a:r>
          </a:p>
        </p:txBody>
      </p:sp>
      <p:sp>
        <p:nvSpPr>
          <p:cNvPr id="25" name="TextBox 24">
            <a:extLst>
              <a:ext uri="{FF2B5EF4-FFF2-40B4-BE49-F238E27FC236}">
                <a16:creationId xmlns:a16="http://schemas.microsoft.com/office/drawing/2014/main" id="{99727DA3-A7E6-0342-AE11-3E2288721E95}"/>
              </a:ext>
            </a:extLst>
          </p:cNvPr>
          <p:cNvSpPr txBox="1"/>
          <p:nvPr/>
        </p:nvSpPr>
        <p:spPr>
          <a:xfrm>
            <a:off x="8821613" y="4619246"/>
            <a:ext cx="479618" cy="256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MEX</a:t>
            </a:r>
          </a:p>
        </p:txBody>
      </p:sp>
      <p:grpSp>
        <p:nvGrpSpPr>
          <p:cNvPr id="22" name="Group 21">
            <a:extLst>
              <a:ext uri="{FF2B5EF4-FFF2-40B4-BE49-F238E27FC236}">
                <a16:creationId xmlns:a16="http://schemas.microsoft.com/office/drawing/2014/main" id="{648E3AB5-F0D2-5341-95CC-3C1AF781CD60}"/>
              </a:ext>
            </a:extLst>
          </p:cNvPr>
          <p:cNvGrpSpPr/>
          <p:nvPr/>
        </p:nvGrpSpPr>
        <p:grpSpPr>
          <a:xfrm>
            <a:off x="1426369" y="4109854"/>
            <a:ext cx="8305301" cy="2008624"/>
            <a:chOff x="1125092" y="2767053"/>
            <a:chExt cx="6170684" cy="1907335"/>
          </a:xfrm>
        </p:grpSpPr>
        <p:pic>
          <p:nvPicPr>
            <p:cNvPr id="21" name="Picture 20" descr="Chart&#10;&#10;Description automatically generated">
              <a:extLst>
                <a:ext uri="{FF2B5EF4-FFF2-40B4-BE49-F238E27FC236}">
                  <a16:creationId xmlns:a16="http://schemas.microsoft.com/office/drawing/2014/main" id="{62669AB6-3FBA-6E40-81CA-DD1090B06264}"/>
                </a:ext>
              </a:extLst>
            </p:cNvPr>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a:ext>
              </a:extLst>
            </a:blip>
            <a:srcRect l="9421" t="6876" r="12540" b="19841"/>
            <a:stretch/>
          </p:blipFill>
          <p:spPr>
            <a:xfrm>
              <a:off x="1125092" y="2767053"/>
              <a:ext cx="6170684" cy="1907335"/>
            </a:xfrm>
            <a:prstGeom prst="rect">
              <a:avLst/>
            </a:prstGeom>
          </p:spPr>
        </p:pic>
        <p:sp>
          <p:nvSpPr>
            <p:cNvPr id="17" name="TextBox 16">
              <a:extLst>
                <a:ext uri="{FF2B5EF4-FFF2-40B4-BE49-F238E27FC236}">
                  <a16:creationId xmlns:a16="http://schemas.microsoft.com/office/drawing/2014/main" id="{894BC911-2241-574C-8A0B-41266E7D4F60}"/>
                </a:ext>
              </a:extLst>
            </p:cNvPr>
            <p:cNvSpPr txBox="1"/>
            <p:nvPr/>
          </p:nvSpPr>
          <p:spPr>
            <a:xfrm>
              <a:off x="6654403" y="3821675"/>
              <a:ext cx="542772" cy="2436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srgbClr val="003249"/>
                  </a:solidFill>
                  <a:effectLst/>
                  <a:uLnTx/>
                  <a:uFillTx/>
                  <a:latin typeface="Verdana" pitchFamily="34" charset="0"/>
                  <a:ea typeface="+mn-ea"/>
                  <a:cs typeface="+mn-cs"/>
                </a:rPr>
                <a:t>Hubble</a:t>
              </a:r>
            </a:p>
          </p:txBody>
        </p:sp>
        <p:sp>
          <p:nvSpPr>
            <p:cNvPr id="14" name="TextBox 13">
              <a:extLst>
                <a:ext uri="{FF2B5EF4-FFF2-40B4-BE49-F238E27FC236}">
                  <a16:creationId xmlns:a16="http://schemas.microsoft.com/office/drawing/2014/main" id="{E1211278-E64B-E545-B20F-6412A316BB02}"/>
                </a:ext>
              </a:extLst>
            </p:cNvPr>
            <p:cNvSpPr txBox="1"/>
            <p:nvPr/>
          </p:nvSpPr>
          <p:spPr>
            <a:xfrm>
              <a:off x="3251991" y="4085741"/>
              <a:ext cx="1096055" cy="35070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249"/>
                  </a:solidFill>
                  <a:effectLst/>
                  <a:uLnTx/>
                  <a:uFillTx/>
                  <a:latin typeface="Verdana" pitchFamily="34" charset="0"/>
                  <a:ea typeface="+mn-ea"/>
                  <a:cs typeface="+mn-cs"/>
                </a:rPr>
                <a:t>Partner-led</a:t>
              </a:r>
            </a:p>
          </p:txBody>
        </p:sp>
      </p:grpSp>
      <p:pic>
        <p:nvPicPr>
          <p:cNvPr id="5" name="Picture 4" descr="A person in a suit and tie&#10;&#10;Description automatically generated">
            <a:extLst>
              <a:ext uri="{FF2B5EF4-FFF2-40B4-BE49-F238E27FC236}">
                <a16:creationId xmlns:a16="http://schemas.microsoft.com/office/drawing/2014/main" id="{D8CD98BD-7322-3EBA-A1FB-9468840AD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2719" y="578774"/>
            <a:ext cx="6062223" cy="2400731"/>
          </a:xfrm>
          <a:prstGeom prst="rect">
            <a:avLst/>
          </a:prstGeom>
        </p:spPr>
      </p:pic>
    </p:spTree>
    <p:extLst>
      <p:ext uri="{BB962C8B-B14F-4D97-AF65-F5344CB8AC3E}">
        <p14:creationId xmlns:p14="http://schemas.microsoft.com/office/powerpoint/2010/main" val="13156910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type="body" idx="1"/>
          </p:nvPr>
        </p:nvSpPr>
        <p:spPr>
          <a:xfrm>
            <a:off x="368041" y="825080"/>
            <a:ext cx="12006755" cy="5248483"/>
          </a:xfrm>
        </p:spPr>
        <p:txBody>
          <a:bodyPr/>
          <a:lstStyle/>
          <a:p>
            <a:pPr>
              <a:lnSpc>
                <a:spcPct val="150000"/>
              </a:lnSpc>
              <a:spcBef>
                <a:spcPts val="909"/>
              </a:spcBef>
              <a:defRPr/>
            </a:pPr>
            <a:r>
              <a:rPr lang="en-GB" sz="2667" b="1">
                <a:solidFill>
                  <a:srgbClr val="FFFF00"/>
                </a:solidFill>
                <a:latin typeface="Verdana" charset="0"/>
              </a:rPr>
              <a:t>Science</a:t>
            </a:r>
            <a:r>
              <a:rPr lang="en-GB" sz="2667">
                <a:solidFill>
                  <a:srgbClr val="FFFF00"/>
                </a:solidFill>
                <a:latin typeface="Verdana" charset="0"/>
              </a:rPr>
              <a:t> is part of the </a:t>
            </a:r>
            <a:r>
              <a:rPr lang="en-GB" sz="2667" b="1">
                <a:solidFill>
                  <a:srgbClr val="FFFF00"/>
                </a:solidFill>
                <a:latin typeface="Verdana" charset="0"/>
              </a:rPr>
              <a:t>Mandatory</a:t>
            </a:r>
            <a:r>
              <a:rPr lang="en-GB" sz="2667">
                <a:solidFill>
                  <a:srgbClr val="FFFF00"/>
                </a:solidFill>
                <a:latin typeface="Verdana" charset="0"/>
              </a:rPr>
              <a:t> Activities of ESA</a:t>
            </a:r>
          </a:p>
          <a:p>
            <a:pPr>
              <a:lnSpc>
                <a:spcPct val="150000"/>
              </a:lnSpc>
              <a:spcBef>
                <a:spcPts val="909"/>
              </a:spcBef>
              <a:defRPr/>
            </a:pPr>
            <a:r>
              <a:rPr lang="en-GB" sz="2667">
                <a:solidFill>
                  <a:srgbClr val="FFFF00"/>
                </a:solidFill>
                <a:latin typeface="Verdana" charset="0"/>
              </a:rPr>
              <a:t>Science Programme yearly budget </a:t>
            </a:r>
            <a:r>
              <a:rPr lang="en-GB" sz="2667" b="1">
                <a:solidFill>
                  <a:srgbClr val="FFFF00"/>
                </a:solidFill>
                <a:latin typeface="Verdana" charset="0"/>
              </a:rPr>
              <a:t>~632 M€ in 2024</a:t>
            </a:r>
          </a:p>
          <a:p>
            <a:pPr>
              <a:lnSpc>
                <a:spcPct val="100000"/>
              </a:lnSpc>
              <a:spcBef>
                <a:spcPts val="909"/>
              </a:spcBef>
              <a:defRPr/>
            </a:pPr>
            <a:r>
              <a:rPr lang="en-GB" sz="2667">
                <a:solidFill>
                  <a:srgbClr val="FFFF00"/>
                </a:solidFill>
                <a:latin typeface="Verdana" charset="0"/>
              </a:rPr>
              <a:t>Science Programme missions are proposed by the European </a:t>
            </a:r>
            <a:r>
              <a:rPr lang="en-GB" sz="2667" b="1">
                <a:solidFill>
                  <a:srgbClr val="FFFF00"/>
                </a:solidFill>
                <a:latin typeface="Verdana" charset="0"/>
              </a:rPr>
              <a:t>scientific community</a:t>
            </a:r>
            <a:r>
              <a:rPr lang="en-GB" sz="2667">
                <a:solidFill>
                  <a:srgbClr val="FFFF00"/>
                </a:solidFill>
                <a:latin typeface="Verdana" charset="0"/>
              </a:rPr>
              <a:t> and selected in a </a:t>
            </a:r>
            <a:r>
              <a:rPr lang="en-GB" sz="2667" b="1">
                <a:solidFill>
                  <a:srgbClr val="FFFF00"/>
                </a:solidFill>
                <a:latin typeface="Verdana" charset="0"/>
              </a:rPr>
              <a:t>competitive</a:t>
            </a:r>
            <a:r>
              <a:rPr lang="en-GB" sz="2667">
                <a:solidFill>
                  <a:srgbClr val="FFFF00"/>
                </a:solidFill>
                <a:latin typeface="Verdana" charset="0"/>
              </a:rPr>
              <a:t> process</a:t>
            </a:r>
          </a:p>
          <a:p>
            <a:pPr>
              <a:lnSpc>
                <a:spcPct val="150000"/>
              </a:lnSpc>
              <a:spcBef>
                <a:spcPts val="909"/>
              </a:spcBef>
              <a:defRPr/>
            </a:pPr>
            <a:r>
              <a:rPr lang="en-GB" sz="2667" b="1">
                <a:solidFill>
                  <a:srgbClr val="FFFF00"/>
                </a:solidFill>
                <a:latin typeface="Verdana" charset="0"/>
              </a:rPr>
              <a:t>Four types of missions </a:t>
            </a:r>
            <a:r>
              <a:rPr lang="en-GB" sz="2667">
                <a:solidFill>
                  <a:srgbClr val="FFFF00"/>
                </a:solidFill>
                <a:latin typeface="Verdana" charset="0"/>
              </a:rPr>
              <a:t>(building blocks): </a:t>
            </a:r>
          </a:p>
          <a:p>
            <a:pPr marL="457189">
              <a:lnSpc>
                <a:spcPts val="2841"/>
              </a:lnSpc>
              <a:spcBef>
                <a:spcPts val="909"/>
              </a:spcBef>
              <a:buFont typeface="Arial" panose="020B0604020202020204" pitchFamily="34" charset="0"/>
              <a:buChar char="•"/>
              <a:defRPr/>
            </a:pPr>
            <a:r>
              <a:rPr lang="en-GB" sz="2667">
                <a:solidFill>
                  <a:srgbClr val="FFFF00"/>
                </a:solidFill>
                <a:latin typeface="Verdana" charset="0"/>
              </a:rPr>
              <a:t>Large missions (~1.2 B€, European-led flagships, ~every 7-8y)</a:t>
            </a:r>
          </a:p>
          <a:p>
            <a:pPr marL="457189">
              <a:lnSpc>
                <a:spcPts val="2841"/>
              </a:lnSpc>
              <a:spcBef>
                <a:spcPts val="909"/>
              </a:spcBef>
              <a:buFont typeface="Arial" panose="020B0604020202020204" pitchFamily="34" charset="0"/>
              <a:buChar char="•"/>
              <a:defRPr/>
            </a:pPr>
            <a:r>
              <a:rPr lang="en-GB" sz="2667">
                <a:solidFill>
                  <a:srgbClr val="FFFF00"/>
                </a:solidFill>
                <a:latin typeface="Verdana" charset="0"/>
              </a:rPr>
              <a:t>Medium missions (~0.6 B€, ~every 3-4y)</a:t>
            </a:r>
          </a:p>
          <a:p>
            <a:pPr marL="457189">
              <a:lnSpc>
                <a:spcPts val="2841"/>
              </a:lnSpc>
              <a:spcBef>
                <a:spcPts val="909"/>
              </a:spcBef>
              <a:buFont typeface="Arial" panose="020B0604020202020204" pitchFamily="34" charset="0"/>
              <a:buChar char="•"/>
              <a:defRPr/>
            </a:pPr>
            <a:r>
              <a:rPr lang="en-GB" sz="2667">
                <a:solidFill>
                  <a:srgbClr val="FFFF00"/>
                </a:solidFill>
                <a:latin typeface="Verdana" charset="0"/>
              </a:rPr>
              <a:t>Smaller mission elements </a:t>
            </a:r>
          </a:p>
          <a:p>
            <a:pPr marL="457189">
              <a:lnSpc>
                <a:spcPts val="2841"/>
              </a:lnSpc>
              <a:spcBef>
                <a:spcPts val="909"/>
              </a:spcBef>
              <a:buFont typeface="Arial" panose="020B0604020202020204" pitchFamily="34" charset="0"/>
              <a:buChar char="•"/>
              <a:defRPr/>
            </a:pPr>
            <a:r>
              <a:rPr lang="en-GB" sz="2667">
                <a:solidFill>
                  <a:srgbClr val="FFFF00"/>
                </a:solidFill>
                <a:latin typeface="Verdana" charset="0"/>
              </a:rPr>
              <a:t>Missions of Opportunity</a:t>
            </a:r>
          </a:p>
        </p:txBody>
      </p:sp>
      <p:sp>
        <p:nvSpPr>
          <p:cNvPr id="22530" name="Rectangle 8"/>
          <p:cNvSpPr>
            <a:spLocks noGrp="1" noChangeArrowheads="1"/>
          </p:cNvSpPr>
          <p:nvPr>
            <p:ph type="title"/>
          </p:nvPr>
        </p:nvSpPr>
        <p:spPr>
          <a:xfrm>
            <a:off x="245176" y="250565"/>
            <a:ext cx="9841524" cy="574516"/>
          </a:xfrm>
        </p:spPr>
        <p:txBody>
          <a:bodyPr/>
          <a:lstStyle/>
          <a:p>
            <a:r>
              <a:rPr lang="en-US">
                <a:latin typeface="Verdana" charset="0"/>
              </a:rPr>
              <a:t>The Science Programme Elements</a:t>
            </a:r>
          </a:p>
        </p:txBody>
      </p:sp>
    </p:spTree>
    <p:extLst>
      <p:ext uri="{BB962C8B-B14F-4D97-AF65-F5344CB8AC3E}">
        <p14:creationId xmlns:p14="http://schemas.microsoft.com/office/powerpoint/2010/main" val="214991963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73ED303A-A034-7548-9B13-47061489E2DB}"/>
              </a:ext>
            </a:extLst>
          </p:cNvPr>
          <p:cNvPicPr>
            <a:picLocks noChangeAspect="1"/>
          </p:cNvPicPr>
          <p:nvPr/>
        </p:nvPicPr>
        <p:blipFill>
          <a:blip r:embed="rId3"/>
          <a:stretch>
            <a:fillRect/>
          </a:stretch>
        </p:blipFill>
        <p:spPr>
          <a:xfrm>
            <a:off x="158522" y="860991"/>
            <a:ext cx="1811160" cy="2671352"/>
          </a:xfrm>
          <a:prstGeom prst="rect">
            <a:avLst/>
          </a:prstGeom>
          <a:ln/>
        </p:spPr>
        <p:style>
          <a:lnRef idx="2">
            <a:schemeClr val="accent5">
              <a:shade val="50000"/>
            </a:schemeClr>
          </a:lnRef>
          <a:fillRef idx="1">
            <a:schemeClr val="accent5"/>
          </a:fillRef>
          <a:effectRef idx="0">
            <a:schemeClr val="accent5"/>
          </a:effectRef>
          <a:fontRef idx="minor">
            <a:schemeClr val="lt1"/>
          </a:fontRef>
        </p:style>
      </p:pic>
      <p:sp>
        <p:nvSpPr>
          <p:cNvPr id="3" name="1984">
            <a:extLst>
              <a:ext uri="{FF2B5EF4-FFF2-40B4-BE49-F238E27FC236}">
                <a16:creationId xmlns:a16="http://schemas.microsoft.com/office/drawing/2014/main" id="{ED8A01F1-DD49-234D-A5C5-F0ED277C91F7}"/>
              </a:ext>
            </a:extLst>
          </p:cNvPr>
          <p:cNvSpPr txBox="1"/>
          <p:nvPr/>
        </p:nvSpPr>
        <p:spPr>
          <a:xfrm>
            <a:off x="759679" y="3532343"/>
            <a:ext cx="506500" cy="297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376" tIns="25376" rIns="25376" bIns="25376" anchor="ctr">
            <a:spAutoFit/>
          </a:bodyPr>
          <a:lstStyle/>
          <a:p>
            <a:pPr defTabSz="1219170">
              <a:defRPr/>
            </a:pPr>
            <a:r>
              <a:rPr sz="1600">
                <a:solidFill>
                  <a:srgbClr val="FFFF00"/>
                </a:solidFill>
                <a:latin typeface="Arial" panose="020B0604020202020204" pitchFamily="34" charset="0"/>
                <a:cs typeface="Arial" panose="020B0604020202020204" pitchFamily="34" charset="0"/>
              </a:rPr>
              <a:t>1984</a:t>
            </a:r>
          </a:p>
        </p:txBody>
      </p:sp>
      <p:sp>
        <p:nvSpPr>
          <p:cNvPr id="4" name="Cornerstone missions:…">
            <a:extLst>
              <a:ext uri="{FF2B5EF4-FFF2-40B4-BE49-F238E27FC236}">
                <a16:creationId xmlns:a16="http://schemas.microsoft.com/office/drawing/2014/main" id="{C893262D-95AE-CA4D-9DAB-1ACC6D65AD74}"/>
              </a:ext>
            </a:extLst>
          </p:cNvPr>
          <p:cNvSpPr txBox="1"/>
          <p:nvPr/>
        </p:nvSpPr>
        <p:spPr>
          <a:xfrm>
            <a:off x="2088183" y="860991"/>
            <a:ext cx="7005377" cy="4614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76" tIns="25376" rIns="25376" bIns="25376" anchor="ctr">
            <a:spAutoFit/>
          </a:bodyPr>
          <a:lstStyle/>
          <a:p>
            <a:pPr defTabSz="1219170">
              <a:defRPr/>
            </a:pPr>
            <a:r>
              <a:rPr sz="1333" b="1">
                <a:solidFill>
                  <a:srgbClr val="FFFF00"/>
                </a:solidFill>
                <a:latin typeface="Arial" panose="020B0604020202020204" pitchFamily="34" charset="0"/>
                <a:cs typeface="Arial" panose="020B0604020202020204" pitchFamily="34" charset="0"/>
              </a:rPr>
              <a:t>Cornerstone missions: </a:t>
            </a:r>
            <a:r>
              <a:rPr lang="en-GB" sz="1333" b="1">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SOHO</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Cluster/Cluster II</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 XMM-Newton</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Rosetta</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Herschel</a:t>
            </a:r>
          </a:p>
          <a:p>
            <a:pPr defTabSz="1219170">
              <a:defRPr/>
            </a:pPr>
            <a:r>
              <a:rPr sz="1333" b="1">
                <a:solidFill>
                  <a:srgbClr val="FFFF00"/>
                </a:solidFill>
                <a:latin typeface="Arial" panose="020B0604020202020204" pitchFamily="34" charset="0"/>
                <a:cs typeface="Arial" panose="020B0604020202020204" pitchFamily="34" charset="0"/>
              </a:rPr>
              <a:t>Medium-sized missions:</a:t>
            </a:r>
            <a:r>
              <a:rPr lang="en-US" sz="1333" b="1">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Huygens (Cassini)</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 INTEGRAL </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Planck</a:t>
            </a:r>
          </a:p>
        </p:txBody>
      </p:sp>
      <p:sp>
        <p:nvSpPr>
          <p:cNvPr id="5" name="1995">
            <a:extLst>
              <a:ext uri="{FF2B5EF4-FFF2-40B4-BE49-F238E27FC236}">
                <a16:creationId xmlns:a16="http://schemas.microsoft.com/office/drawing/2014/main" id="{981C2038-CB23-D941-9F54-4C1837AD3BB5}"/>
              </a:ext>
            </a:extLst>
          </p:cNvPr>
          <p:cNvSpPr txBox="1"/>
          <p:nvPr/>
        </p:nvSpPr>
        <p:spPr>
          <a:xfrm>
            <a:off x="2845967" y="4506857"/>
            <a:ext cx="506500" cy="297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376" tIns="25376" rIns="25376" bIns="25376" anchor="ctr">
            <a:spAutoFit/>
          </a:bodyPr>
          <a:lstStyle/>
          <a:p>
            <a:pPr defTabSz="1219170">
              <a:defRPr/>
            </a:pPr>
            <a:r>
              <a:rPr sz="1600">
                <a:solidFill>
                  <a:srgbClr val="FFFF00"/>
                </a:solidFill>
                <a:latin typeface="Arial" panose="020B0604020202020204" pitchFamily="34" charset="0"/>
                <a:cs typeface="Arial" panose="020B0604020202020204" pitchFamily="34" charset="0"/>
              </a:rPr>
              <a:t>1995</a:t>
            </a:r>
          </a:p>
        </p:txBody>
      </p:sp>
      <p:pic>
        <p:nvPicPr>
          <p:cNvPr id="6" name="Image" descr="Image">
            <a:extLst>
              <a:ext uri="{FF2B5EF4-FFF2-40B4-BE49-F238E27FC236}">
                <a16:creationId xmlns:a16="http://schemas.microsoft.com/office/drawing/2014/main" id="{EFB9959E-35AF-614A-9ED7-F691A07AECBB}"/>
              </a:ext>
            </a:extLst>
          </p:cNvPr>
          <p:cNvPicPr>
            <a:picLocks noChangeAspect="1"/>
          </p:cNvPicPr>
          <p:nvPr/>
        </p:nvPicPr>
        <p:blipFill>
          <a:blip r:embed="rId4"/>
          <a:stretch>
            <a:fillRect/>
          </a:stretch>
        </p:blipFill>
        <p:spPr>
          <a:xfrm>
            <a:off x="2199392" y="1840337"/>
            <a:ext cx="1819859" cy="2671352"/>
          </a:xfrm>
          <a:prstGeom prst="rect">
            <a:avLst/>
          </a:prstGeom>
          <a:ln/>
        </p:spPr>
        <p:style>
          <a:lnRef idx="2">
            <a:schemeClr val="accent5">
              <a:shade val="50000"/>
            </a:schemeClr>
          </a:lnRef>
          <a:fillRef idx="1">
            <a:schemeClr val="accent5"/>
          </a:fillRef>
          <a:effectRef idx="0">
            <a:schemeClr val="accent5"/>
          </a:effectRef>
          <a:fontRef idx="minor">
            <a:schemeClr val="lt1"/>
          </a:fontRef>
        </p:style>
      </p:pic>
      <p:sp>
        <p:nvSpPr>
          <p:cNvPr id="7" name="Gaia; LISA Pathfinder; BepiColombo">
            <a:extLst>
              <a:ext uri="{FF2B5EF4-FFF2-40B4-BE49-F238E27FC236}">
                <a16:creationId xmlns:a16="http://schemas.microsoft.com/office/drawing/2014/main" id="{B67DE10C-63BA-8C46-9604-3E9F3111C2EF}"/>
              </a:ext>
            </a:extLst>
          </p:cNvPr>
          <p:cNvSpPr txBox="1"/>
          <p:nvPr/>
        </p:nvSpPr>
        <p:spPr>
          <a:xfrm>
            <a:off x="4137752" y="1798379"/>
            <a:ext cx="1239265" cy="6666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376" tIns="25376" rIns="25376" bIns="25376" anchor="ctr">
            <a:spAutoFit/>
          </a:bodyPr>
          <a:lstStyle/>
          <a:p>
            <a:pPr defTabSz="1219170">
              <a:defRPr/>
            </a:pPr>
            <a:r>
              <a:rPr sz="1333">
                <a:solidFill>
                  <a:srgbClr val="FFFF00"/>
                </a:solidFill>
                <a:latin typeface="Arial" panose="020B0604020202020204" pitchFamily="34" charset="0"/>
                <a:cs typeface="Arial" panose="020B0604020202020204" pitchFamily="34" charset="0"/>
              </a:rPr>
              <a:t>Gaia</a:t>
            </a:r>
            <a:br>
              <a:rPr lang="en-GB" sz="1333">
                <a:solidFill>
                  <a:srgbClr val="FFFF00"/>
                </a:solidFill>
                <a:latin typeface="Arial" panose="020B0604020202020204" pitchFamily="34" charset="0"/>
                <a:cs typeface="Arial" panose="020B0604020202020204" pitchFamily="34" charset="0"/>
              </a:rPr>
            </a:br>
            <a:r>
              <a:rPr sz="1333">
                <a:solidFill>
                  <a:srgbClr val="FFFF00"/>
                </a:solidFill>
                <a:latin typeface="Arial" panose="020B0604020202020204" pitchFamily="34" charset="0"/>
                <a:cs typeface="Arial" panose="020B0604020202020204" pitchFamily="34" charset="0"/>
              </a:rPr>
              <a:t>LISA Pathfinder</a:t>
            </a:r>
            <a:br>
              <a:rPr lang="en-GB" sz="1333">
                <a:solidFill>
                  <a:srgbClr val="FFFF00"/>
                </a:solidFill>
                <a:latin typeface="Arial" panose="020B0604020202020204" pitchFamily="34" charset="0"/>
                <a:cs typeface="Arial" panose="020B0604020202020204" pitchFamily="34" charset="0"/>
              </a:rPr>
            </a:br>
            <a:r>
              <a:rPr sz="1333">
                <a:solidFill>
                  <a:srgbClr val="FFFF00"/>
                </a:solidFill>
                <a:latin typeface="Arial" panose="020B0604020202020204" pitchFamily="34" charset="0"/>
                <a:cs typeface="Arial" panose="020B0604020202020204" pitchFamily="34" charset="0"/>
              </a:rPr>
              <a:t>BepiColombo</a:t>
            </a:r>
          </a:p>
        </p:txBody>
      </p:sp>
      <p:pic>
        <p:nvPicPr>
          <p:cNvPr id="8" name="Image" descr="Image">
            <a:extLst>
              <a:ext uri="{FF2B5EF4-FFF2-40B4-BE49-F238E27FC236}">
                <a16:creationId xmlns:a16="http://schemas.microsoft.com/office/drawing/2014/main" id="{E240EDB2-FDF2-9E4C-899D-9EC57591942E}"/>
              </a:ext>
            </a:extLst>
          </p:cNvPr>
          <p:cNvPicPr>
            <a:picLocks noChangeAspect="1"/>
          </p:cNvPicPr>
          <p:nvPr/>
        </p:nvPicPr>
        <p:blipFill>
          <a:blip r:embed="rId5"/>
          <a:stretch>
            <a:fillRect/>
          </a:stretch>
        </p:blipFill>
        <p:spPr>
          <a:xfrm>
            <a:off x="4155693" y="3502482"/>
            <a:ext cx="1872701" cy="2671353"/>
          </a:xfrm>
          <a:prstGeom prst="rect">
            <a:avLst/>
          </a:prstGeom>
          <a:ln/>
        </p:spPr>
        <p:style>
          <a:lnRef idx="2">
            <a:schemeClr val="accent5">
              <a:shade val="50000"/>
            </a:schemeClr>
          </a:lnRef>
          <a:fillRef idx="1">
            <a:schemeClr val="accent5"/>
          </a:fillRef>
          <a:effectRef idx="0">
            <a:schemeClr val="accent5"/>
          </a:effectRef>
          <a:fontRef idx="minor">
            <a:schemeClr val="lt1"/>
          </a:fontRef>
        </p:style>
      </p:pic>
      <p:sp>
        <p:nvSpPr>
          <p:cNvPr id="9" name="2005">
            <a:extLst>
              <a:ext uri="{FF2B5EF4-FFF2-40B4-BE49-F238E27FC236}">
                <a16:creationId xmlns:a16="http://schemas.microsoft.com/office/drawing/2014/main" id="{DD498B87-18F0-7440-AB71-3C9B569BDF20}"/>
              </a:ext>
            </a:extLst>
          </p:cNvPr>
          <p:cNvSpPr txBox="1"/>
          <p:nvPr/>
        </p:nvSpPr>
        <p:spPr>
          <a:xfrm>
            <a:off x="4878286" y="6146780"/>
            <a:ext cx="506500" cy="297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376" tIns="25376" rIns="25376" bIns="25376" anchor="ctr">
            <a:spAutoFit/>
          </a:bodyPr>
          <a:lstStyle/>
          <a:p>
            <a:pPr defTabSz="1219170">
              <a:defRPr/>
            </a:pPr>
            <a:r>
              <a:rPr sz="1600">
                <a:solidFill>
                  <a:srgbClr val="FFFF00"/>
                </a:solidFill>
                <a:latin typeface="Arial" panose="020B0604020202020204" pitchFamily="34" charset="0"/>
                <a:cs typeface="Arial" panose="020B0604020202020204" pitchFamily="34" charset="0"/>
              </a:rPr>
              <a:t>2005</a:t>
            </a:r>
          </a:p>
        </p:txBody>
      </p:sp>
      <p:pic>
        <p:nvPicPr>
          <p:cNvPr id="10" name="Voyage_2050_Poster_portrait_625.jpg" descr="Voyage_2050_Poster_portrait_625.jpg">
            <a:extLst>
              <a:ext uri="{FF2B5EF4-FFF2-40B4-BE49-F238E27FC236}">
                <a16:creationId xmlns:a16="http://schemas.microsoft.com/office/drawing/2014/main" id="{42F0D266-FEBB-E144-B341-832066B6F9A8}"/>
              </a:ext>
            </a:extLst>
          </p:cNvPr>
          <p:cNvPicPr>
            <a:picLocks noChangeAspect="1"/>
          </p:cNvPicPr>
          <p:nvPr/>
        </p:nvPicPr>
        <p:blipFill>
          <a:blip r:embed="rId6"/>
          <a:stretch>
            <a:fillRect/>
          </a:stretch>
        </p:blipFill>
        <p:spPr>
          <a:xfrm>
            <a:off x="9638540" y="1069807"/>
            <a:ext cx="2392067" cy="3387163"/>
          </a:xfrm>
          <a:prstGeom prst="rect">
            <a:avLst/>
          </a:prstGeom>
          <a:ln/>
        </p:spPr>
        <p:style>
          <a:lnRef idx="2">
            <a:schemeClr val="accent5">
              <a:shade val="50000"/>
            </a:schemeClr>
          </a:lnRef>
          <a:fillRef idx="1">
            <a:schemeClr val="accent5"/>
          </a:fillRef>
          <a:effectRef idx="0">
            <a:schemeClr val="accent5"/>
          </a:effectRef>
          <a:fontRef idx="minor">
            <a:schemeClr val="lt1"/>
          </a:fontRef>
        </p:style>
      </p:pic>
      <p:sp>
        <p:nvSpPr>
          <p:cNvPr id="11" name="2021">
            <a:extLst>
              <a:ext uri="{FF2B5EF4-FFF2-40B4-BE49-F238E27FC236}">
                <a16:creationId xmlns:a16="http://schemas.microsoft.com/office/drawing/2014/main" id="{65426F5F-7FEF-F840-A298-9CC28F09C4C9}"/>
              </a:ext>
            </a:extLst>
          </p:cNvPr>
          <p:cNvSpPr txBox="1"/>
          <p:nvPr/>
        </p:nvSpPr>
        <p:spPr>
          <a:xfrm>
            <a:off x="10629583" y="4511689"/>
            <a:ext cx="506500" cy="297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376" tIns="25376" rIns="25376" bIns="25376" anchor="ctr">
            <a:spAutoFit/>
          </a:bodyPr>
          <a:lstStyle/>
          <a:p>
            <a:pPr defTabSz="1219170">
              <a:defRPr/>
            </a:pPr>
            <a:r>
              <a:rPr sz="1600">
                <a:solidFill>
                  <a:srgbClr val="FFFF00"/>
                </a:solidFill>
                <a:latin typeface="Arial" panose="020B0604020202020204" pitchFamily="34" charset="0"/>
                <a:cs typeface="Arial" panose="020B0604020202020204" pitchFamily="34" charset="0"/>
              </a:rPr>
              <a:t>2021</a:t>
            </a:r>
          </a:p>
        </p:txBody>
      </p:sp>
      <p:sp>
        <p:nvSpPr>
          <p:cNvPr id="13" name="L-class missions:…">
            <a:extLst>
              <a:ext uri="{FF2B5EF4-FFF2-40B4-BE49-F238E27FC236}">
                <a16:creationId xmlns:a16="http://schemas.microsoft.com/office/drawing/2014/main" id="{12201F3B-9B0E-554B-83E7-66FB0F738468}"/>
              </a:ext>
            </a:extLst>
          </p:cNvPr>
          <p:cNvSpPr txBox="1"/>
          <p:nvPr/>
        </p:nvSpPr>
        <p:spPr>
          <a:xfrm>
            <a:off x="6141492" y="3607498"/>
            <a:ext cx="3505295" cy="25126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76" tIns="25376" rIns="25376" bIns="25376" anchor="ctr">
            <a:spAutoFit/>
          </a:bodyPr>
          <a:lstStyle/>
          <a:p>
            <a:pPr defTabSz="1219170">
              <a:defRPr/>
            </a:pPr>
            <a:r>
              <a:rPr sz="1333" b="1">
                <a:solidFill>
                  <a:srgbClr val="FFFF00"/>
                </a:solidFill>
                <a:latin typeface="Arial" panose="020B0604020202020204" pitchFamily="34" charset="0"/>
                <a:cs typeface="Arial" panose="020B0604020202020204" pitchFamily="34" charset="0"/>
              </a:rPr>
              <a:t>L-class missions: </a:t>
            </a:r>
            <a:br>
              <a:rPr lang="en-GB" sz="1333">
                <a:solidFill>
                  <a:srgbClr val="FFFF00"/>
                </a:solidFill>
                <a:latin typeface="Arial" panose="020B0604020202020204" pitchFamily="34" charset="0"/>
                <a:cs typeface="Arial" panose="020B0604020202020204" pitchFamily="34" charset="0"/>
              </a:rPr>
            </a:br>
            <a:r>
              <a:rPr sz="1333">
                <a:solidFill>
                  <a:srgbClr val="FFFF00"/>
                </a:solidFill>
                <a:latin typeface="Arial" panose="020B0604020202020204" pitchFamily="34" charset="0"/>
                <a:cs typeface="Arial" panose="020B0604020202020204" pitchFamily="34" charset="0"/>
              </a:rPr>
              <a:t>JUICE [L1]</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Athena [L2]</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 </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LISA [L3]</a:t>
            </a:r>
          </a:p>
          <a:p>
            <a:pPr defTabSz="1219170">
              <a:defRPr/>
            </a:pPr>
            <a:br>
              <a:rPr lang="en-GB" sz="1333">
                <a:solidFill>
                  <a:srgbClr val="FFFF00"/>
                </a:solidFill>
                <a:latin typeface="Arial" panose="020B0604020202020204" pitchFamily="34" charset="0"/>
                <a:cs typeface="Arial" panose="020B0604020202020204" pitchFamily="34" charset="0"/>
              </a:rPr>
            </a:br>
            <a:r>
              <a:rPr sz="1333" b="1">
                <a:solidFill>
                  <a:srgbClr val="FFFF00"/>
                </a:solidFill>
                <a:latin typeface="Arial" panose="020B0604020202020204" pitchFamily="34" charset="0"/>
                <a:cs typeface="Arial" panose="020B0604020202020204" pitchFamily="34" charset="0"/>
              </a:rPr>
              <a:t>M-class missions: </a:t>
            </a:r>
            <a:br>
              <a:rPr lang="en-GB" sz="1333">
                <a:solidFill>
                  <a:srgbClr val="FFFF00"/>
                </a:solidFill>
                <a:latin typeface="Arial" panose="020B0604020202020204" pitchFamily="34" charset="0"/>
                <a:cs typeface="Arial" panose="020B0604020202020204" pitchFamily="34" charset="0"/>
              </a:rPr>
            </a:br>
            <a:r>
              <a:rPr sz="1333">
                <a:solidFill>
                  <a:srgbClr val="FFFF00"/>
                </a:solidFill>
                <a:latin typeface="Arial" panose="020B0604020202020204" pitchFamily="34" charset="0"/>
                <a:cs typeface="Arial" panose="020B0604020202020204" pitchFamily="34" charset="0"/>
              </a:rPr>
              <a:t>Solar Orbiter [M1]</a:t>
            </a:r>
            <a:r>
              <a:rPr lang="en-GB"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Euclid [M2]; </a:t>
            </a:r>
            <a:br>
              <a:rPr lang="en-GB" sz="1333">
                <a:solidFill>
                  <a:srgbClr val="FFFF00"/>
                </a:solidFill>
                <a:latin typeface="Arial" panose="020B0604020202020204" pitchFamily="34" charset="0"/>
                <a:cs typeface="Arial" panose="020B0604020202020204" pitchFamily="34" charset="0"/>
              </a:rPr>
            </a:br>
            <a:r>
              <a:rPr sz="1333">
                <a:solidFill>
                  <a:srgbClr val="FFFF00"/>
                </a:solidFill>
                <a:latin typeface="Arial" panose="020B0604020202020204" pitchFamily="34" charset="0"/>
                <a:cs typeface="Arial" panose="020B0604020202020204" pitchFamily="34" charset="0"/>
              </a:rPr>
              <a:t>PLATO [M3]</a:t>
            </a:r>
            <a:r>
              <a:rPr lang="en-US" sz="1333">
                <a:solidFill>
                  <a:srgbClr val="FFFF00"/>
                </a:solidFill>
                <a:latin typeface="Arial" panose="020B0604020202020204" pitchFamily="34" charset="0"/>
                <a:cs typeface="Arial" panose="020B0604020202020204" pitchFamily="34" charset="0"/>
              </a:rPr>
              <a:t>             ARIEL [M4]; </a:t>
            </a:r>
            <a:br>
              <a:rPr lang="en-US" sz="1333">
                <a:solidFill>
                  <a:srgbClr val="FFFF00"/>
                </a:solidFill>
                <a:latin typeface="Arial" panose="020B0604020202020204" pitchFamily="34" charset="0"/>
                <a:cs typeface="Arial" panose="020B0604020202020204" pitchFamily="34" charset="0"/>
              </a:rPr>
            </a:br>
            <a:r>
              <a:rPr lang="en-US" sz="1333">
                <a:solidFill>
                  <a:srgbClr val="FFFF00"/>
                </a:solidFill>
                <a:latin typeface="Arial" panose="020B0604020202020204" pitchFamily="34" charset="0"/>
                <a:cs typeface="Arial" panose="020B0604020202020204" pitchFamily="34" charset="0"/>
              </a:rPr>
              <a:t>EnVision [M5]</a:t>
            </a:r>
            <a:endParaRPr sz="1333">
              <a:solidFill>
                <a:srgbClr val="FFFF00"/>
              </a:solidFill>
              <a:latin typeface="Arial" panose="020B0604020202020204" pitchFamily="34" charset="0"/>
              <a:cs typeface="Arial" panose="020B0604020202020204" pitchFamily="34" charset="0"/>
            </a:endParaRPr>
          </a:p>
          <a:p>
            <a:pPr defTabSz="1219170">
              <a:defRPr/>
            </a:pPr>
            <a:endParaRPr lang="en-GB" sz="1333">
              <a:solidFill>
                <a:srgbClr val="FFFF00"/>
              </a:solidFill>
              <a:latin typeface="Arial" panose="020B0604020202020204" pitchFamily="34" charset="0"/>
              <a:cs typeface="Arial" panose="020B0604020202020204" pitchFamily="34" charset="0"/>
            </a:endParaRPr>
          </a:p>
          <a:p>
            <a:pPr defTabSz="1219170">
              <a:defRPr/>
            </a:pPr>
            <a:r>
              <a:rPr sz="1333" b="1">
                <a:solidFill>
                  <a:srgbClr val="FFFF00"/>
                </a:solidFill>
                <a:latin typeface="Arial" panose="020B0604020202020204" pitchFamily="34" charset="0"/>
                <a:cs typeface="Arial" panose="020B0604020202020204" pitchFamily="34" charset="0"/>
              </a:rPr>
              <a:t>S</a:t>
            </a:r>
            <a:r>
              <a:rPr lang="en-US" sz="1333" b="1">
                <a:solidFill>
                  <a:srgbClr val="FFFF00"/>
                </a:solidFill>
                <a:latin typeface="Arial" panose="020B0604020202020204" pitchFamily="34" charset="0"/>
                <a:cs typeface="Arial" panose="020B0604020202020204" pitchFamily="34" charset="0"/>
              </a:rPr>
              <a:t>/F</a:t>
            </a:r>
            <a:r>
              <a:rPr sz="1333" b="1">
                <a:solidFill>
                  <a:srgbClr val="FFFF00"/>
                </a:solidFill>
                <a:latin typeface="Arial" panose="020B0604020202020204" pitchFamily="34" charset="0"/>
                <a:cs typeface="Arial" panose="020B0604020202020204" pitchFamily="34" charset="0"/>
              </a:rPr>
              <a:t>-class mission</a:t>
            </a:r>
            <a:r>
              <a:rPr lang="en-US" sz="1333" b="1">
                <a:solidFill>
                  <a:srgbClr val="FFFF00"/>
                </a:solidFill>
                <a:latin typeface="Arial" panose="020B0604020202020204" pitchFamily="34" charset="0"/>
                <a:cs typeface="Arial" panose="020B0604020202020204" pitchFamily="34" charset="0"/>
              </a:rPr>
              <a:t>s</a:t>
            </a:r>
            <a:r>
              <a:rPr sz="1333" b="1">
                <a:solidFill>
                  <a:srgbClr val="FFFF00"/>
                </a:solidFill>
                <a:latin typeface="Arial" panose="020B0604020202020204" pitchFamily="34" charset="0"/>
                <a:cs typeface="Arial" panose="020B0604020202020204" pitchFamily="34" charset="0"/>
              </a:rPr>
              <a:t>:</a:t>
            </a:r>
            <a:r>
              <a:rPr lang="en-US" sz="1333" b="1">
                <a:solidFill>
                  <a:srgbClr val="FFFF00"/>
                </a:solidFill>
                <a:latin typeface="Arial" panose="020B0604020202020204" pitchFamily="34" charset="0"/>
                <a:cs typeface="Arial" panose="020B0604020202020204" pitchFamily="34" charset="0"/>
              </a:rPr>
              <a:t> </a:t>
            </a:r>
            <a:br>
              <a:rPr lang="en-US" sz="1333">
                <a:solidFill>
                  <a:srgbClr val="FFFF00"/>
                </a:solidFill>
                <a:latin typeface="Arial" panose="020B0604020202020204" pitchFamily="34" charset="0"/>
                <a:cs typeface="Arial" panose="020B0604020202020204" pitchFamily="34" charset="0"/>
              </a:rPr>
            </a:br>
            <a:r>
              <a:rPr sz="1333">
                <a:solidFill>
                  <a:srgbClr val="FFFF00"/>
                </a:solidFill>
                <a:latin typeface="Arial" panose="020B0604020202020204" pitchFamily="34" charset="0"/>
                <a:cs typeface="Arial" panose="020B0604020202020204" pitchFamily="34" charset="0"/>
              </a:rPr>
              <a:t>CHEOPS [S1]</a:t>
            </a:r>
            <a:r>
              <a:rPr lang="en-US" sz="1333">
                <a:solidFill>
                  <a:srgbClr val="FFFF00"/>
                </a:solidFill>
                <a:latin typeface="Arial" panose="020B0604020202020204" pitchFamily="34" charset="0"/>
                <a:cs typeface="Arial" panose="020B0604020202020204" pitchFamily="34" charset="0"/>
              </a:rPr>
              <a:t>          Comet Interceptor [F1]</a:t>
            </a:r>
            <a:endParaRPr sz="1333">
              <a:solidFill>
                <a:srgbClr val="FFFF00"/>
              </a:solidFill>
              <a:latin typeface="Arial" panose="020B0604020202020204" pitchFamily="34" charset="0"/>
              <a:cs typeface="Arial" panose="020B0604020202020204" pitchFamily="34" charset="0"/>
            </a:endParaRPr>
          </a:p>
          <a:p>
            <a:pPr defTabSz="1219170">
              <a:defRPr/>
            </a:pPr>
            <a:br>
              <a:rPr lang="en-GB" sz="1333">
                <a:solidFill>
                  <a:srgbClr val="FFFF00"/>
                </a:solidFill>
                <a:latin typeface="Arial" panose="020B0604020202020204" pitchFamily="34" charset="0"/>
                <a:cs typeface="Arial" panose="020B0604020202020204" pitchFamily="34" charset="0"/>
              </a:rPr>
            </a:br>
            <a:r>
              <a:rPr sz="1333">
                <a:solidFill>
                  <a:srgbClr val="FFFF00"/>
                </a:solidFill>
                <a:latin typeface="Arial" panose="020B0604020202020204" pitchFamily="34" charset="0"/>
                <a:cs typeface="Arial" panose="020B0604020202020204" pitchFamily="34" charset="0"/>
              </a:rPr>
              <a:t>ESA-CAS mission:</a:t>
            </a:r>
            <a:r>
              <a:rPr lang="en-US" sz="1333">
                <a:solidFill>
                  <a:srgbClr val="FFFF00"/>
                </a:solidFill>
                <a:latin typeface="Arial" panose="020B0604020202020204" pitchFamily="34" charset="0"/>
                <a:cs typeface="Arial" panose="020B0604020202020204" pitchFamily="34" charset="0"/>
              </a:rPr>
              <a:t> </a:t>
            </a:r>
            <a:r>
              <a:rPr sz="1333">
                <a:solidFill>
                  <a:srgbClr val="FFFF00"/>
                </a:solidFill>
                <a:latin typeface="Arial" panose="020B0604020202020204" pitchFamily="34" charset="0"/>
                <a:cs typeface="Arial" panose="020B0604020202020204" pitchFamily="34" charset="0"/>
              </a:rPr>
              <a:t>SMILE</a:t>
            </a:r>
          </a:p>
        </p:txBody>
      </p:sp>
      <p:sp>
        <p:nvSpPr>
          <p:cNvPr id="14" name="Fundamentals of the Science Programme">
            <a:extLst>
              <a:ext uri="{FF2B5EF4-FFF2-40B4-BE49-F238E27FC236}">
                <a16:creationId xmlns:a16="http://schemas.microsoft.com/office/drawing/2014/main" id="{3C024426-0515-589E-5E7D-4D8A5473203F}"/>
              </a:ext>
            </a:extLst>
          </p:cNvPr>
          <p:cNvSpPr txBox="1">
            <a:spLocks/>
          </p:cNvSpPr>
          <p:nvPr/>
        </p:nvSpPr>
        <p:spPr>
          <a:xfrm>
            <a:off x="215583" y="92703"/>
            <a:ext cx="10414000" cy="584776"/>
          </a:xfrm>
          <a:prstGeom prst="rect">
            <a:avLst/>
          </a:prstGeom>
        </p:spPr>
        <p:txBody>
          <a:bodyPr/>
          <a:lstStyle>
            <a:lvl1pPr algn="ctr" rtl="0" eaLnBrk="1" fontAlgn="base" hangingPunct="1">
              <a:spcBef>
                <a:spcPct val="0"/>
              </a:spcBef>
              <a:spcAft>
                <a:spcPct val="0"/>
              </a:spcAft>
              <a:defRPr lang="en-GB" sz="2200" b="0" dirty="0" smtClean="0">
                <a:solidFill>
                  <a:srgbClr val="FFFF0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l"/>
            <a:r>
              <a:rPr lang="en-GB" sz="3200" b="1">
                <a:solidFill>
                  <a:schemeClr val="bg1"/>
                </a:solidFill>
                <a:latin typeface="Arial" panose="020B0604020202020204" pitchFamily="34" charset="0"/>
                <a:cs typeface="Arial" panose="020B0604020202020204" pitchFamily="34" charset="0"/>
              </a:rPr>
              <a:t>ESA Science Programme – Strategic Planning</a:t>
            </a:r>
          </a:p>
        </p:txBody>
      </p:sp>
    </p:spTree>
    <p:extLst>
      <p:ext uri="{BB962C8B-B14F-4D97-AF65-F5344CB8AC3E}">
        <p14:creationId xmlns:p14="http://schemas.microsoft.com/office/powerpoint/2010/main" val="785458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 screen&#10;&#10;Description automatically generated">
            <a:extLst>
              <a:ext uri="{FF2B5EF4-FFF2-40B4-BE49-F238E27FC236}">
                <a16:creationId xmlns:a16="http://schemas.microsoft.com/office/drawing/2014/main" id="{54DABF8C-1135-20E0-7F1D-53BEDBF30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920"/>
            <a:ext cx="12225338" cy="6876753"/>
          </a:xfrm>
          <a:prstGeom prst="rect">
            <a:avLst/>
          </a:prstGeom>
        </p:spPr>
      </p:pic>
      <p:pic>
        <p:nvPicPr>
          <p:cNvPr id="7" name="Picture 6">
            <a:extLst>
              <a:ext uri="{FF2B5EF4-FFF2-40B4-BE49-F238E27FC236}">
                <a16:creationId xmlns:a16="http://schemas.microsoft.com/office/drawing/2014/main" id="{5E763EE2-4049-7ACA-4B3A-8C0BF20F08EA}"/>
              </a:ext>
            </a:extLst>
          </p:cNvPr>
          <p:cNvPicPr>
            <a:picLocks noChangeAspect="1"/>
          </p:cNvPicPr>
          <p:nvPr/>
        </p:nvPicPr>
        <p:blipFill>
          <a:blip r:embed="rId4"/>
          <a:stretch>
            <a:fillRect/>
          </a:stretch>
        </p:blipFill>
        <p:spPr>
          <a:xfrm>
            <a:off x="0" y="6422349"/>
            <a:ext cx="12225338" cy="454404"/>
          </a:xfrm>
          <a:prstGeom prst="rect">
            <a:avLst/>
          </a:prstGeom>
        </p:spPr>
      </p:pic>
    </p:spTree>
    <p:extLst>
      <p:ext uri="{BB962C8B-B14F-4D97-AF65-F5344CB8AC3E}">
        <p14:creationId xmlns:p14="http://schemas.microsoft.com/office/powerpoint/2010/main" val="361251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of colors and symbols&#10;&#10;Description automatically generated with medium confidence">
            <a:extLst>
              <a:ext uri="{FF2B5EF4-FFF2-40B4-BE49-F238E27FC236}">
                <a16:creationId xmlns:a16="http://schemas.microsoft.com/office/drawing/2014/main" id="{B85BFA0A-69AD-A3EF-B957-2F65F7B14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9" y="-114299"/>
            <a:ext cx="12192000" cy="6858000"/>
          </a:xfrm>
          <a:prstGeom prst="rect">
            <a:avLst/>
          </a:prstGeom>
        </p:spPr>
      </p:pic>
      <p:pic>
        <p:nvPicPr>
          <p:cNvPr id="7" name="Picture 6">
            <a:extLst>
              <a:ext uri="{FF2B5EF4-FFF2-40B4-BE49-F238E27FC236}">
                <a16:creationId xmlns:a16="http://schemas.microsoft.com/office/drawing/2014/main" id="{5E763EE2-4049-7ACA-4B3A-8C0BF20F08EA}"/>
              </a:ext>
            </a:extLst>
          </p:cNvPr>
          <p:cNvPicPr>
            <a:picLocks noChangeAspect="1"/>
          </p:cNvPicPr>
          <p:nvPr/>
        </p:nvPicPr>
        <p:blipFill>
          <a:blip r:embed="rId4"/>
          <a:stretch>
            <a:fillRect/>
          </a:stretch>
        </p:blipFill>
        <p:spPr>
          <a:xfrm>
            <a:off x="0" y="6422349"/>
            <a:ext cx="12225338" cy="454404"/>
          </a:xfrm>
          <a:prstGeom prst="rect">
            <a:avLst/>
          </a:prstGeom>
        </p:spPr>
      </p:pic>
    </p:spTree>
    <p:extLst>
      <p:ext uri="{BB962C8B-B14F-4D97-AF65-F5344CB8AC3E}">
        <p14:creationId xmlns:p14="http://schemas.microsoft.com/office/powerpoint/2010/main" val="4218279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4" name="Group"/>
          <p:cNvGrpSpPr/>
          <p:nvPr/>
        </p:nvGrpSpPr>
        <p:grpSpPr>
          <a:xfrm>
            <a:off x="2705401" y="192051"/>
            <a:ext cx="9352462" cy="5359819"/>
            <a:chOff x="0" y="0"/>
            <a:chExt cx="7014346" cy="4019862"/>
          </a:xfrm>
        </p:grpSpPr>
        <p:grpSp>
          <p:nvGrpSpPr>
            <p:cNvPr id="649" name="Group"/>
            <p:cNvGrpSpPr/>
            <p:nvPr/>
          </p:nvGrpSpPr>
          <p:grpSpPr>
            <a:xfrm>
              <a:off x="0" y="0"/>
              <a:ext cx="7014346" cy="3475407"/>
              <a:chOff x="0" y="0"/>
              <a:chExt cx="7014346" cy="3475407"/>
            </a:xfrm>
          </p:grpSpPr>
          <p:pic>
            <p:nvPicPr>
              <p:cNvPr id="644" name="page10image25220592.png" descr="page10image25220592.png"/>
              <p:cNvPicPr>
                <a:picLocks noChangeAspect="1"/>
              </p:cNvPicPr>
              <p:nvPr/>
            </p:nvPicPr>
            <p:blipFill>
              <a:blip r:embed="rId3"/>
              <a:stretch>
                <a:fillRect/>
              </a:stretch>
            </p:blipFill>
            <p:spPr>
              <a:xfrm>
                <a:off x="908437" y="0"/>
                <a:ext cx="2691576" cy="1631450"/>
              </a:xfrm>
              <a:prstGeom prst="rect">
                <a:avLst/>
              </a:prstGeom>
              <a:ln w="12700" cap="flat">
                <a:noFill/>
                <a:miter lim="400000"/>
              </a:ln>
              <a:effectLst/>
            </p:spPr>
          </p:pic>
          <p:pic>
            <p:nvPicPr>
              <p:cNvPr id="645" name="page10image25221008.png" descr="page10image25221008.png"/>
              <p:cNvPicPr>
                <a:picLocks noChangeAspect="1"/>
              </p:cNvPicPr>
              <p:nvPr/>
            </p:nvPicPr>
            <p:blipFill>
              <a:blip r:embed="rId4"/>
              <a:stretch>
                <a:fillRect/>
              </a:stretch>
            </p:blipFill>
            <p:spPr>
              <a:xfrm>
                <a:off x="2970369" y="1084264"/>
                <a:ext cx="2177088" cy="1156236"/>
              </a:xfrm>
              <a:prstGeom prst="rect">
                <a:avLst/>
              </a:prstGeom>
              <a:ln w="12700" cap="flat">
                <a:noFill/>
                <a:miter lim="400000"/>
              </a:ln>
              <a:effectLst/>
            </p:spPr>
          </p:pic>
          <p:pic>
            <p:nvPicPr>
              <p:cNvPr id="646" name="Athena.png" descr="Athena.png"/>
              <p:cNvPicPr>
                <a:picLocks noChangeAspect="1"/>
              </p:cNvPicPr>
              <p:nvPr/>
            </p:nvPicPr>
            <p:blipFill>
              <a:blip r:embed="rId5"/>
              <a:stretch>
                <a:fillRect/>
              </a:stretch>
            </p:blipFill>
            <p:spPr>
              <a:xfrm>
                <a:off x="4724004" y="2021704"/>
                <a:ext cx="2290342" cy="680531"/>
              </a:xfrm>
              <a:prstGeom prst="rect">
                <a:avLst/>
              </a:prstGeom>
              <a:ln w="12700" cap="flat">
                <a:noFill/>
                <a:miter lim="400000"/>
              </a:ln>
              <a:effectLst/>
            </p:spPr>
          </p:pic>
          <p:sp>
            <p:nvSpPr>
              <p:cNvPr id="647" name="Line"/>
              <p:cNvSpPr/>
              <p:nvPr/>
            </p:nvSpPr>
            <p:spPr>
              <a:xfrm>
                <a:off x="0" y="674774"/>
                <a:ext cx="6827512" cy="2800633"/>
              </a:xfrm>
              <a:prstGeom prst="line">
                <a:avLst/>
              </a:prstGeom>
              <a:noFill/>
              <a:ln w="3175" cap="flat">
                <a:solidFill>
                  <a:srgbClr val="000000"/>
                </a:solidFill>
                <a:prstDash val="solid"/>
                <a:miter lim="400000"/>
              </a:ln>
              <a:effectLst/>
            </p:spPr>
            <p:txBody>
              <a:bodyPr wrap="square" lIns="25400" tIns="25400" rIns="25400" bIns="25400" numCol="1" anchor="ctr">
                <a:noAutofit/>
              </a:bodyPr>
              <a:lstStyle/>
              <a:p>
                <a:pPr algn="ctr" defTabSz="412739">
                  <a:defRPr sz="1200">
                    <a:latin typeface="Helvetica Light"/>
                    <a:ea typeface="Helvetica Light"/>
                    <a:cs typeface="Helvetica Light"/>
                    <a:sym typeface="Helvetica Light"/>
                  </a:defRPr>
                </a:pPr>
                <a:endParaRPr sz="1600">
                  <a:latin typeface="Arial" panose="020B0604020202020204" pitchFamily="34" charset="0"/>
                  <a:cs typeface="Arial" panose="020B0604020202020204" pitchFamily="34" charset="0"/>
                </a:endParaRPr>
              </a:p>
            </p:txBody>
          </p:sp>
          <p:sp>
            <p:nvSpPr>
              <p:cNvPr id="648" name="Large-class…"/>
              <p:cNvSpPr txBox="1"/>
              <p:nvPr/>
            </p:nvSpPr>
            <p:spPr>
              <a:xfrm>
                <a:off x="5675650" y="720940"/>
                <a:ext cx="1035138" cy="46945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1400" b="1">
                    <a:latin typeface="+mj-lt"/>
                    <a:ea typeface="+mj-ea"/>
                    <a:cs typeface="+mj-cs"/>
                    <a:sym typeface="Helvetica"/>
                  </a:defRPr>
                </a:pPr>
                <a:r>
                  <a:rPr sz="1867">
                    <a:latin typeface="Arial" panose="020B0604020202020204" pitchFamily="34" charset="0"/>
                    <a:cs typeface="Arial" panose="020B0604020202020204" pitchFamily="34" charset="0"/>
                  </a:rPr>
                  <a:t>Large-class</a:t>
                </a:r>
              </a:p>
              <a:p>
                <a:pPr algn="ctr" defTabSz="412739">
                  <a:defRPr sz="1400" b="1">
                    <a:latin typeface="+mj-lt"/>
                    <a:ea typeface="+mj-ea"/>
                    <a:cs typeface="+mj-cs"/>
                    <a:sym typeface="Helvetica"/>
                  </a:defRPr>
                </a:pPr>
                <a:r>
                  <a:rPr sz="1867">
                    <a:latin typeface="Arial" panose="020B0604020202020204" pitchFamily="34" charset="0"/>
                    <a:cs typeface="Arial" panose="020B0604020202020204" pitchFamily="34" charset="0"/>
                  </a:rPr>
                  <a:t>Missions</a:t>
                </a:r>
              </a:p>
            </p:txBody>
          </p:sp>
        </p:grpSp>
        <p:grpSp>
          <p:nvGrpSpPr>
            <p:cNvPr id="653" name="Group"/>
            <p:cNvGrpSpPr/>
            <p:nvPr/>
          </p:nvGrpSpPr>
          <p:grpSpPr>
            <a:xfrm>
              <a:off x="2019859" y="1277145"/>
              <a:ext cx="4951414" cy="2742717"/>
              <a:chOff x="205351" y="107950"/>
              <a:chExt cx="4951414" cy="2742717"/>
            </a:xfrm>
          </p:grpSpPr>
          <p:sp>
            <p:nvSpPr>
              <p:cNvPr id="650" name="L1: JUICE…"/>
              <p:cNvSpPr/>
              <p:nvPr/>
            </p:nvSpPr>
            <p:spPr>
              <a:xfrm>
                <a:off x="205351" y="107950"/>
                <a:ext cx="1270001" cy="1270001"/>
              </a:xfrm>
              <a:prstGeom prst="line">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L1: JUICE</a:t>
                </a:r>
              </a:p>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[2023]</a:t>
                </a:r>
              </a:p>
            </p:txBody>
          </p:sp>
          <p:sp>
            <p:nvSpPr>
              <p:cNvPr id="651" name="L2: Athena…"/>
              <p:cNvSpPr/>
              <p:nvPr/>
            </p:nvSpPr>
            <p:spPr>
              <a:xfrm>
                <a:off x="2250842" y="761515"/>
                <a:ext cx="1270001" cy="1270001"/>
              </a:xfrm>
              <a:prstGeom prst="line">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endParaRPr lang="en-GB" sz="800">
                  <a:latin typeface="Arial" panose="020B0604020202020204" pitchFamily="34" charset="0"/>
                  <a:cs typeface="Arial" panose="020B0604020202020204" pitchFamily="34" charset="0"/>
                </a:endParaRPr>
              </a:p>
            </p:txBody>
          </p:sp>
          <p:sp>
            <p:nvSpPr>
              <p:cNvPr id="652" name="L3: LISA…"/>
              <p:cNvSpPr/>
              <p:nvPr/>
            </p:nvSpPr>
            <p:spPr>
              <a:xfrm>
                <a:off x="3886764" y="1580666"/>
                <a:ext cx="1270001" cy="1270001"/>
              </a:xfrm>
              <a:prstGeom prst="line">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endParaRPr sz="800">
                  <a:latin typeface="Arial" panose="020B0604020202020204" pitchFamily="34" charset="0"/>
                  <a:cs typeface="Arial" panose="020B0604020202020204" pitchFamily="34" charset="0"/>
                </a:endParaRPr>
              </a:p>
            </p:txBody>
          </p:sp>
        </p:grpSp>
      </p:grpSp>
      <p:sp>
        <p:nvSpPr>
          <p:cNvPr id="616" name="Current Programme: Cosmic Vision"/>
          <p:cNvSpPr txBox="1">
            <a:spLocks noGrp="1"/>
          </p:cNvSpPr>
          <p:nvPr>
            <p:ph type="title"/>
          </p:nvPr>
        </p:nvSpPr>
        <p:spPr>
          <a:xfrm>
            <a:off x="177308" y="99049"/>
            <a:ext cx="10442478" cy="500137"/>
          </a:xfrm>
          <a:prstGeom prst="rect">
            <a:avLst/>
          </a:prstGeom>
        </p:spPr>
        <p:txBody>
          <a:bodyPr/>
          <a:lstStyle/>
          <a:p>
            <a:r>
              <a:rPr lang="en-GB">
                <a:solidFill>
                  <a:schemeClr val="tx1"/>
                </a:solidFill>
                <a:latin typeface="Arial" panose="020B0604020202020204" pitchFamily="34" charset="0"/>
                <a:cs typeface="Arial" panose="020B0604020202020204" pitchFamily="34" charset="0"/>
              </a:rPr>
              <a:t>ESA Science: Delivering Missions, Driving Technology</a:t>
            </a:r>
            <a:endParaRPr>
              <a:latin typeface="Arial" panose="020B0604020202020204" pitchFamily="34" charset="0"/>
              <a:cs typeface="Arial" panose="020B0604020202020204" pitchFamily="34" charset="0"/>
            </a:endParaRPr>
          </a:p>
        </p:txBody>
      </p:sp>
      <p:sp>
        <p:nvSpPr>
          <p:cNvPr id="618" name="Text"/>
          <p:cNvSpPr txBox="1"/>
          <p:nvPr/>
        </p:nvSpPr>
        <p:spPr>
          <a:xfrm>
            <a:off x="279200" y="-815288"/>
            <a:ext cx="68930"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t> </a:t>
            </a:r>
          </a:p>
        </p:txBody>
      </p:sp>
      <p:sp>
        <p:nvSpPr>
          <p:cNvPr id="619" name="Text"/>
          <p:cNvSpPr txBox="1"/>
          <p:nvPr/>
        </p:nvSpPr>
        <p:spPr>
          <a:xfrm>
            <a:off x="1804409" y="3062701"/>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sp>
        <p:nvSpPr>
          <p:cNvPr id="620" name="Text"/>
          <p:cNvSpPr txBox="1"/>
          <p:nvPr/>
        </p:nvSpPr>
        <p:spPr>
          <a:xfrm>
            <a:off x="232785" y="2948401"/>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sp>
        <p:nvSpPr>
          <p:cNvPr id="621" name="Text"/>
          <p:cNvSpPr txBox="1"/>
          <p:nvPr/>
        </p:nvSpPr>
        <p:spPr>
          <a:xfrm>
            <a:off x="-3965628" y="-3337016"/>
            <a:ext cx="68930"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t> </a:t>
            </a:r>
          </a:p>
        </p:txBody>
      </p:sp>
      <p:sp>
        <p:nvSpPr>
          <p:cNvPr id="622" name="Text"/>
          <p:cNvSpPr txBox="1"/>
          <p:nvPr/>
        </p:nvSpPr>
        <p:spPr>
          <a:xfrm>
            <a:off x="883460" y="676297"/>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sp>
        <p:nvSpPr>
          <p:cNvPr id="624" name="Text"/>
          <p:cNvSpPr txBox="1"/>
          <p:nvPr/>
        </p:nvSpPr>
        <p:spPr>
          <a:xfrm>
            <a:off x="1121585" y="1327172"/>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sp>
        <p:nvSpPr>
          <p:cNvPr id="625" name="Text"/>
          <p:cNvSpPr txBox="1"/>
          <p:nvPr/>
        </p:nvSpPr>
        <p:spPr>
          <a:xfrm>
            <a:off x="-568309" y="733448"/>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pic>
        <p:nvPicPr>
          <p:cNvPr id="626" name="page10image23953152.png" descr="page10image23953152.png"/>
          <p:cNvPicPr>
            <a:picLocks noChangeAspect="1"/>
          </p:cNvPicPr>
          <p:nvPr/>
        </p:nvPicPr>
        <p:blipFill>
          <a:blip r:embed="rId6"/>
          <a:stretch>
            <a:fillRect/>
          </a:stretch>
        </p:blipFill>
        <p:spPr>
          <a:xfrm>
            <a:off x="-2494740" y="676275"/>
            <a:ext cx="9271001" cy="3511551"/>
          </a:xfrm>
          <a:prstGeom prst="rect">
            <a:avLst/>
          </a:prstGeom>
          <a:ln w="12700">
            <a:miter lim="400000"/>
          </a:ln>
        </p:spPr>
      </p:pic>
      <p:sp>
        <p:nvSpPr>
          <p:cNvPr id="627" name="Text"/>
          <p:cNvSpPr txBox="1"/>
          <p:nvPr/>
        </p:nvSpPr>
        <p:spPr>
          <a:xfrm>
            <a:off x="-2511409" y="609623"/>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pic>
        <p:nvPicPr>
          <p:cNvPr id="628" name="page10image23953152.png" descr="page10image23953152.png"/>
          <p:cNvPicPr>
            <a:picLocks noChangeAspect="1"/>
          </p:cNvPicPr>
          <p:nvPr/>
        </p:nvPicPr>
        <p:blipFill>
          <a:blip r:embed="rId6"/>
          <a:stretch>
            <a:fillRect/>
          </a:stretch>
        </p:blipFill>
        <p:spPr>
          <a:xfrm>
            <a:off x="-2431240" y="739775"/>
            <a:ext cx="9271001" cy="3511551"/>
          </a:xfrm>
          <a:prstGeom prst="rect">
            <a:avLst/>
          </a:prstGeom>
          <a:ln w="12700">
            <a:miter lim="400000"/>
          </a:ln>
        </p:spPr>
      </p:pic>
      <p:sp>
        <p:nvSpPr>
          <p:cNvPr id="629" name="Text"/>
          <p:cNvSpPr txBox="1"/>
          <p:nvPr/>
        </p:nvSpPr>
        <p:spPr>
          <a:xfrm>
            <a:off x="-2447909" y="673123"/>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sp>
        <p:nvSpPr>
          <p:cNvPr id="630" name="Text"/>
          <p:cNvSpPr txBox="1"/>
          <p:nvPr/>
        </p:nvSpPr>
        <p:spPr>
          <a:xfrm>
            <a:off x="8450328" y="2081627"/>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pic>
        <p:nvPicPr>
          <p:cNvPr id="631" name="page10image23953152.png" descr="page10image23953152.png"/>
          <p:cNvPicPr>
            <a:picLocks noChangeAspect="1"/>
          </p:cNvPicPr>
          <p:nvPr/>
        </p:nvPicPr>
        <p:blipFill>
          <a:blip r:embed="rId6"/>
          <a:stretch>
            <a:fillRect/>
          </a:stretch>
        </p:blipFill>
        <p:spPr>
          <a:xfrm>
            <a:off x="1476581" y="1730375"/>
            <a:ext cx="9271001" cy="3511551"/>
          </a:xfrm>
          <a:prstGeom prst="rect">
            <a:avLst/>
          </a:prstGeom>
          <a:ln w="12700">
            <a:miter lim="400000"/>
          </a:ln>
        </p:spPr>
      </p:pic>
      <p:sp>
        <p:nvSpPr>
          <p:cNvPr id="632" name="Text"/>
          <p:cNvSpPr txBox="1"/>
          <p:nvPr/>
        </p:nvSpPr>
        <p:spPr>
          <a:xfrm>
            <a:off x="1476580" y="1663723"/>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pic>
        <p:nvPicPr>
          <p:cNvPr id="633" name="page10image23953152.png" descr="page10image23953152.png"/>
          <p:cNvPicPr>
            <a:picLocks noChangeAspect="1"/>
          </p:cNvPicPr>
          <p:nvPr/>
        </p:nvPicPr>
        <p:blipFill>
          <a:blip r:embed="rId6"/>
          <a:stretch>
            <a:fillRect/>
          </a:stretch>
        </p:blipFill>
        <p:spPr>
          <a:xfrm>
            <a:off x="1540081" y="1793875"/>
            <a:ext cx="9271001" cy="3511551"/>
          </a:xfrm>
          <a:prstGeom prst="rect">
            <a:avLst/>
          </a:prstGeom>
          <a:ln w="12700">
            <a:miter lim="400000"/>
          </a:ln>
        </p:spPr>
      </p:pic>
      <p:sp>
        <p:nvSpPr>
          <p:cNvPr id="634" name="Text"/>
          <p:cNvSpPr txBox="1"/>
          <p:nvPr/>
        </p:nvSpPr>
        <p:spPr>
          <a:xfrm>
            <a:off x="1540080" y="1727223"/>
            <a:ext cx="70532" cy="1333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171450">
              <a:defRPr sz="400">
                <a:latin typeface="Times Roman"/>
                <a:ea typeface="Times Roman"/>
                <a:cs typeface="Times Roman"/>
                <a:sym typeface="Times Roman"/>
              </a:defRPr>
            </a:lvl1pPr>
          </a:lstStyle>
          <a:p>
            <a:r>
              <a:rPr sz="533">
                <a:latin typeface="Arial" panose="020B0604020202020204" pitchFamily="34" charset="0"/>
                <a:cs typeface="Arial" panose="020B0604020202020204" pitchFamily="34" charset="0"/>
              </a:rPr>
              <a:t> </a:t>
            </a:r>
          </a:p>
        </p:txBody>
      </p:sp>
      <p:grpSp>
        <p:nvGrpSpPr>
          <p:cNvPr id="643" name="Group"/>
          <p:cNvGrpSpPr/>
          <p:nvPr/>
        </p:nvGrpSpPr>
        <p:grpSpPr>
          <a:xfrm>
            <a:off x="148317" y="3523524"/>
            <a:ext cx="7969843" cy="4233517"/>
            <a:chOff x="0" y="0"/>
            <a:chExt cx="5977380" cy="3175137"/>
          </a:xfrm>
        </p:grpSpPr>
        <p:pic>
          <p:nvPicPr>
            <p:cNvPr id="635" name="page10image25228496.png" descr="page10image25228496.png"/>
            <p:cNvPicPr>
              <a:picLocks noChangeAspect="1"/>
            </p:cNvPicPr>
            <p:nvPr/>
          </p:nvPicPr>
          <p:blipFill>
            <a:blip r:embed="rId7"/>
            <a:stretch>
              <a:fillRect/>
            </a:stretch>
          </p:blipFill>
          <p:spPr>
            <a:xfrm>
              <a:off x="0" y="0"/>
              <a:ext cx="945182" cy="945182"/>
            </a:xfrm>
            <a:prstGeom prst="rect">
              <a:avLst/>
            </a:prstGeom>
            <a:ln w="12700" cap="flat">
              <a:noFill/>
              <a:miter lim="400000"/>
            </a:ln>
            <a:effectLst/>
          </p:spPr>
        </p:pic>
        <p:pic>
          <p:nvPicPr>
            <p:cNvPr id="636" name="page10image25221840.png" descr="page10image25221840.png"/>
            <p:cNvPicPr>
              <a:picLocks noChangeAspect="1"/>
            </p:cNvPicPr>
            <p:nvPr/>
          </p:nvPicPr>
          <p:blipFill>
            <a:blip r:embed="rId8"/>
            <a:stretch>
              <a:fillRect/>
            </a:stretch>
          </p:blipFill>
          <p:spPr>
            <a:xfrm>
              <a:off x="1276448" y="550068"/>
              <a:ext cx="1045462" cy="1015985"/>
            </a:xfrm>
            <a:prstGeom prst="rect">
              <a:avLst/>
            </a:prstGeom>
            <a:ln w="12700" cap="flat">
              <a:noFill/>
              <a:miter lim="400000"/>
            </a:ln>
            <a:effectLst/>
          </p:spPr>
        </p:pic>
        <p:pic>
          <p:nvPicPr>
            <p:cNvPr id="637" name="page10image25219552.png" descr="page10image25219552.png"/>
            <p:cNvPicPr>
              <a:picLocks noChangeAspect="1"/>
            </p:cNvPicPr>
            <p:nvPr/>
          </p:nvPicPr>
          <p:blipFill>
            <a:blip r:embed="rId9"/>
            <a:stretch>
              <a:fillRect/>
            </a:stretch>
          </p:blipFill>
          <p:spPr>
            <a:xfrm>
              <a:off x="2777111" y="1038429"/>
              <a:ext cx="1528764" cy="823181"/>
            </a:xfrm>
            <a:prstGeom prst="rect">
              <a:avLst/>
            </a:prstGeom>
            <a:ln w="12700" cap="flat">
              <a:noFill/>
              <a:miter lim="400000"/>
            </a:ln>
            <a:effectLst/>
          </p:spPr>
        </p:pic>
        <p:sp>
          <p:nvSpPr>
            <p:cNvPr id="638" name="Small and…"/>
            <p:cNvSpPr/>
            <p:nvPr/>
          </p:nvSpPr>
          <p:spPr>
            <a:xfrm>
              <a:off x="679737" y="1450019"/>
              <a:ext cx="1270001" cy="1270001"/>
            </a:xfrm>
            <a:prstGeom prst="line">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1400" b="1">
                  <a:latin typeface="+mj-lt"/>
                  <a:ea typeface="+mj-ea"/>
                  <a:cs typeface="+mj-cs"/>
                  <a:sym typeface="Helvetica"/>
                </a:defRPr>
              </a:pPr>
              <a:r>
                <a:rPr sz="1867">
                  <a:latin typeface="Arial" panose="020B0604020202020204" pitchFamily="34" charset="0"/>
                  <a:cs typeface="Arial" panose="020B0604020202020204" pitchFamily="34" charset="0"/>
                </a:rPr>
                <a:t>Small and</a:t>
              </a:r>
            </a:p>
            <a:p>
              <a:pPr algn="ctr" defTabSz="412739">
                <a:defRPr sz="1400" b="1">
                  <a:latin typeface="+mj-lt"/>
                  <a:ea typeface="+mj-ea"/>
                  <a:cs typeface="+mj-cs"/>
                  <a:sym typeface="Helvetica"/>
                </a:defRPr>
              </a:pPr>
              <a:r>
                <a:rPr sz="1867">
                  <a:latin typeface="Arial" panose="020B0604020202020204" pitchFamily="34" charset="0"/>
                  <a:cs typeface="Arial" panose="020B0604020202020204" pitchFamily="34" charset="0"/>
                </a:rPr>
                <a:t>Fast Missions</a:t>
              </a:r>
            </a:p>
          </p:txBody>
        </p:sp>
        <p:sp>
          <p:nvSpPr>
            <p:cNvPr id="639" name="S1: CHEOPS…"/>
            <p:cNvSpPr/>
            <p:nvPr/>
          </p:nvSpPr>
          <p:spPr>
            <a:xfrm>
              <a:off x="540191" y="935841"/>
              <a:ext cx="1270001" cy="1270001"/>
            </a:xfrm>
            <a:prstGeom prst="line">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S1: CHEOPS</a:t>
              </a:r>
            </a:p>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[2019]</a:t>
              </a:r>
            </a:p>
          </p:txBody>
        </p:sp>
        <p:sp>
          <p:nvSpPr>
            <p:cNvPr id="640" name="SMILE…"/>
            <p:cNvSpPr/>
            <p:nvPr/>
          </p:nvSpPr>
          <p:spPr>
            <a:xfrm>
              <a:off x="1711766" y="1415653"/>
              <a:ext cx="1270001" cy="1270001"/>
            </a:xfrm>
            <a:prstGeom prst="line">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SMILE</a:t>
              </a:r>
            </a:p>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[2024]</a:t>
              </a:r>
            </a:p>
          </p:txBody>
        </p:sp>
        <p:sp>
          <p:nvSpPr>
            <p:cNvPr id="641" name="F1: Comet Interceptor…"/>
            <p:cNvSpPr/>
            <p:nvPr/>
          </p:nvSpPr>
          <p:spPr>
            <a:xfrm>
              <a:off x="3279592" y="1905136"/>
              <a:ext cx="1270001" cy="1270001"/>
            </a:xfrm>
            <a:prstGeom prst="line">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F1: Comet Interceptor</a:t>
              </a:r>
            </a:p>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[2029]</a:t>
              </a:r>
            </a:p>
          </p:txBody>
        </p:sp>
        <p:sp>
          <p:nvSpPr>
            <p:cNvPr id="642" name="F2: ?…"/>
            <p:cNvSpPr/>
            <p:nvPr/>
          </p:nvSpPr>
          <p:spPr>
            <a:xfrm>
              <a:off x="4707379" y="1885293"/>
              <a:ext cx="1270001" cy="1270001"/>
            </a:xfrm>
            <a:prstGeom prst="line">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F2: </a:t>
              </a:r>
              <a:r>
                <a:rPr lang="en-US" sz="800">
                  <a:latin typeface="Arial" panose="020B0604020202020204" pitchFamily="34" charset="0"/>
                  <a:cs typeface="Arial" panose="020B0604020202020204" pitchFamily="34" charset="0"/>
                </a:rPr>
                <a:t>ARRAKIHS</a:t>
              </a:r>
              <a:endParaRPr sz="800">
                <a:latin typeface="Arial" panose="020B0604020202020204" pitchFamily="34" charset="0"/>
                <a:cs typeface="Arial" panose="020B0604020202020204" pitchFamily="34" charset="0"/>
              </a:endParaRPr>
            </a:p>
          </p:txBody>
        </p:sp>
      </p:grpSp>
      <p:grpSp>
        <p:nvGrpSpPr>
          <p:cNvPr id="668" name="Group"/>
          <p:cNvGrpSpPr/>
          <p:nvPr/>
        </p:nvGrpSpPr>
        <p:grpSpPr>
          <a:xfrm>
            <a:off x="19219" y="100031"/>
            <a:ext cx="11626239" cy="6186203"/>
            <a:chOff x="151191" y="431136"/>
            <a:chExt cx="8719684" cy="4639660"/>
          </a:xfrm>
        </p:grpSpPr>
        <p:sp>
          <p:nvSpPr>
            <p:cNvPr id="655" name="M1: Solar Orbiter…"/>
            <p:cNvSpPr txBox="1"/>
            <p:nvPr/>
          </p:nvSpPr>
          <p:spPr>
            <a:xfrm>
              <a:off x="1333796" y="2407610"/>
              <a:ext cx="664846" cy="22313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M1: Solar Orbiter</a:t>
              </a:r>
            </a:p>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[2020]</a:t>
              </a:r>
            </a:p>
          </p:txBody>
        </p:sp>
        <p:sp>
          <p:nvSpPr>
            <p:cNvPr id="656" name="M2: Euclid…"/>
            <p:cNvSpPr txBox="1"/>
            <p:nvPr/>
          </p:nvSpPr>
          <p:spPr>
            <a:xfrm>
              <a:off x="2574180" y="3252160"/>
              <a:ext cx="424395" cy="22313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M2: Euclid</a:t>
              </a:r>
            </a:p>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[2023]</a:t>
              </a:r>
            </a:p>
          </p:txBody>
        </p:sp>
        <p:sp>
          <p:nvSpPr>
            <p:cNvPr id="657" name="M3: PLATO…"/>
            <p:cNvSpPr txBox="1"/>
            <p:nvPr/>
          </p:nvSpPr>
          <p:spPr>
            <a:xfrm>
              <a:off x="4208811" y="3843962"/>
              <a:ext cx="453249" cy="22313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M3: PLATO</a:t>
              </a:r>
            </a:p>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[2026]</a:t>
              </a:r>
            </a:p>
          </p:txBody>
        </p:sp>
        <p:sp>
          <p:nvSpPr>
            <p:cNvPr id="658" name="M4: Ariel…"/>
            <p:cNvSpPr txBox="1"/>
            <p:nvPr/>
          </p:nvSpPr>
          <p:spPr>
            <a:xfrm>
              <a:off x="5648520" y="4358139"/>
              <a:ext cx="364282" cy="22313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M4: Ariel</a:t>
              </a:r>
            </a:p>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[2029]</a:t>
              </a:r>
            </a:p>
          </p:txBody>
        </p:sp>
        <p:grpSp>
          <p:nvGrpSpPr>
            <p:cNvPr id="666" name="Group"/>
            <p:cNvGrpSpPr/>
            <p:nvPr/>
          </p:nvGrpSpPr>
          <p:grpSpPr>
            <a:xfrm>
              <a:off x="151191" y="431136"/>
              <a:ext cx="8719684" cy="4639660"/>
              <a:chOff x="151192" y="431136"/>
              <a:chExt cx="8719681" cy="4639659"/>
            </a:xfrm>
          </p:grpSpPr>
          <p:pic>
            <p:nvPicPr>
              <p:cNvPr id="659" name="page10image25218720.png" descr="page10image25218720.png"/>
              <p:cNvPicPr>
                <a:picLocks noChangeAspect="1"/>
              </p:cNvPicPr>
              <p:nvPr/>
            </p:nvPicPr>
            <p:blipFill rotWithShape="1">
              <a:blip r:embed="rId10"/>
              <a:srcRect t="15274"/>
              <a:stretch/>
            </p:blipFill>
            <p:spPr>
              <a:xfrm>
                <a:off x="151192" y="431136"/>
                <a:ext cx="2932329" cy="2819841"/>
              </a:xfrm>
              <a:prstGeom prst="rect">
                <a:avLst/>
              </a:prstGeom>
              <a:ln w="12700" cap="flat">
                <a:noFill/>
                <a:miter lim="400000"/>
              </a:ln>
              <a:effectLst/>
            </p:spPr>
          </p:pic>
          <p:pic>
            <p:nvPicPr>
              <p:cNvPr id="660" name="page10image25230992.png" descr="page10image25230992.png"/>
              <p:cNvPicPr>
                <a:picLocks noChangeAspect="1"/>
              </p:cNvPicPr>
              <p:nvPr/>
            </p:nvPicPr>
            <p:blipFill>
              <a:blip r:embed="rId11"/>
              <a:stretch>
                <a:fillRect/>
              </a:stretch>
            </p:blipFill>
            <p:spPr>
              <a:xfrm>
                <a:off x="2253381" y="1705279"/>
                <a:ext cx="1113592" cy="1496037"/>
              </a:xfrm>
              <a:prstGeom prst="rect">
                <a:avLst/>
              </a:prstGeom>
              <a:ln w="12700" cap="flat">
                <a:noFill/>
                <a:miter lim="400000"/>
              </a:ln>
              <a:effectLst/>
            </p:spPr>
          </p:pic>
          <p:pic>
            <p:nvPicPr>
              <p:cNvPr id="661" name="page10image25219136.png" descr="page10image25219136.png"/>
              <p:cNvPicPr>
                <a:picLocks noChangeAspect="1"/>
              </p:cNvPicPr>
              <p:nvPr/>
            </p:nvPicPr>
            <p:blipFill>
              <a:blip r:embed="rId12"/>
              <a:stretch>
                <a:fillRect/>
              </a:stretch>
            </p:blipFill>
            <p:spPr>
              <a:xfrm>
                <a:off x="3021291" y="2327232"/>
                <a:ext cx="2168169" cy="1496037"/>
              </a:xfrm>
              <a:prstGeom prst="rect">
                <a:avLst/>
              </a:prstGeom>
              <a:ln w="12700" cap="flat">
                <a:noFill/>
                <a:miter lim="400000"/>
              </a:ln>
              <a:effectLst/>
            </p:spPr>
          </p:pic>
          <p:pic>
            <p:nvPicPr>
              <p:cNvPr id="662" name="page10image25228080.png" descr="page10image25228080.png"/>
              <p:cNvPicPr>
                <a:picLocks noChangeAspect="1"/>
              </p:cNvPicPr>
              <p:nvPr/>
            </p:nvPicPr>
            <p:blipFill>
              <a:blip r:embed="rId13"/>
              <a:stretch>
                <a:fillRect/>
              </a:stretch>
            </p:blipFill>
            <p:spPr>
              <a:xfrm>
                <a:off x="5212102" y="3023355"/>
                <a:ext cx="1166558" cy="1188363"/>
              </a:xfrm>
              <a:prstGeom prst="rect">
                <a:avLst/>
              </a:prstGeom>
              <a:ln w="12700" cap="flat">
                <a:noFill/>
                <a:miter lim="400000"/>
              </a:ln>
              <a:effectLst/>
            </p:spPr>
          </p:pic>
          <p:sp>
            <p:nvSpPr>
              <p:cNvPr id="663" name="Line"/>
              <p:cNvSpPr/>
              <p:nvPr/>
            </p:nvSpPr>
            <p:spPr>
              <a:xfrm>
                <a:off x="458396" y="2586982"/>
                <a:ext cx="5442834" cy="2224026"/>
              </a:xfrm>
              <a:prstGeom prst="line">
                <a:avLst/>
              </a:prstGeom>
              <a:noFill/>
              <a:ln w="3175" cap="flat">
                <a:solidFill>
                  <a:srgbClr val="000000"/>
                </a:solidFill>
                <a:prstDash val="solid"/>
                <a:miter lim="400000"/>
              </a:ln>
              <a:effectLst/>
            </p:spPr>
            <p:txBody>
              <a:bodyPr wrap="square" lIns="25400" tIns="25400" rIns="25400" bIns="25400" numCol="1" anchor="ctr">
                <a:noAutofit/>
              </a:bodyPr>
              <a:lstStyle/>
              <a:p>
                <a:pPr algn="ctr" defTabSz="412739">
                  <a:defRPr sz="1200">
                    <a:latin typeface="Helvetica Light"/>
                    <a:ea typeface="Helvetica Light"/>
                    <a:cs typeface="Helvetica Light"/>
                    <a:sym typeface="Helvetica Light"/>
                  </a:defRPr>
                </a:pPr>
                <a:endParaRPr sz="1600">
                  <a:latin typeface="Arial" panose="020B0604020202020204" pitchFamily="34" charset="0"/>
                  <a:cs typeface="Arial" panose="020B0604020202020204" pitchFamily="34" charset="0"/>
                </a:endParaRPr>
              </a:p>
            </p:txBody>
          </p:sp>
          <p:sp>
            <p:nvSpPr>
              <p:cNvPr id="664" name="Medium-class…"/>
              <p:cNvSpPr txBox="1"/>
              <p:nvPr/>
            </p:nvSpPr>
            <p:spPr>
              <a:xfrm>
                <a:off x="186588" y="962304"/>
                <a:ext cx="1223892" cy="46945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1400" b="1">
                    <a:latin typeface="+mj-lt"/>
                    <a:ea typeface="+mj-ea"/>
                    <a:cs typeface="+mj-cs"/>
                    <a:sym typeface="Helvetica"/>
                  </a:defRPr>
                </a:pPr>
                <a:r>
                  <a:rPr sz="1867">
                    <a:latin typeface="Arial" panose="020B0604020202020204" pitchFamily="34" charset="0"/>
                    <a:cs typeface="Arial" panose="020B0604020202020204" pitchFamily="34" charset="0"/>
                  </a:rPr>
                  <a:t>Medium-class</a:t>
                </a:r>
              </a:p>
              <a:p>
                <a:pPr algn="ctr" defTabSz="412739">
                  <a:defRPr sz="1400" b="1">
                    <a:latin typeface="+mj-lt"/>
                    <a:ea typeface="+mj-ea"/>
                    <a:cs typeface="+mj-cs"/>
                    <a:sym typeface="Helvetica"/>
                  </a:defRPr>
                </a:pPr>
                <a:r>
                  <a:rPr sz="1867">
                    <a:latin typeface="Arial" panose="020B0604020202020204" pitchFamily="34" charset="0"/>
                    <a:cs typeface="Arial" panose="020B0604020202020204" pitchFamily="34" charset="0"/>
                  </a:rPr>
                  <a:t>Missions</a:t>
                </a:r>
              </a:p>
            </p:txBody>
          </p:sp>
          <p:pic>
            <p:nvPicPr>
              <p:cNvPr id="665" name="EnVision.png" descr="EnVision.png"/>
              <p:cNvPicPr>
                <a:picLocks noChangeAspect="1"/>
              </p:cNvPicPr>
              <p:nvPr/>
            </p:nvPicPr>
            <p:blipFill>
              <a:blip r:embed="rId14"/>
              <a:stretch>
                <a:fillRect/>
              </a:stretch>
            </p:blipFill>
            <p:spPr>
              <a:xfrm>
                <a:off x="6702704" y="3526055"/>
                <a:ext cx="2168169" cy="1544740"/>
              </a:xfrm>
              <a:prstGeom prst="rect">
                <a:avLst/>
              </a:prstGeom>
              <a:ln w="12700" cap="flat">
                <a:noFill/>
                <a:miter lim="400000"/>
              </a:ln>
              <a:effectLst/>
            </p:spPr>
          </p:pic>
        </p:grpSp>
        <p:sp>
          <p:nvSpPr>
            <p:cNvPr id="667" name="M5: Envision…"/>
            <p:cNvSpPr txBox="1"/>
            <p:nvPr/>
          </p:nvSpPr>
          <p:spPr>
            <a:xfrm>
              <a:off x="7170147" y="4667701"/>
              <a:ext cx="522980" cy="22313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numCol="1" anchor="ctr">
              <a:spAutoFit/>
            </a:bodyPr>
            <a:lstStyle/>
            <a:p>
              <a:pPr algn="ctr" defTabSz="412739">
                <a:defRPr sz="600" b="1">
                  <a:latin typeface="+mj-lt"/>
                  <a:ea typeface="+mj-ea"/>
                  <a:cs typeface="+mj-cs"/>
                  <a:sym typeface="Helvetica"/>
                </a:defRPr>
              </a:pPr>
              <a:r>
                <a:rPr sz="800">
                  <a:latin typeface="Arial" panose="020B0604020202020204" pitchFamily="34" charset="0"/>
                  <a:cs typeface="Arial" panose="020B0604020202020204" pitchFamily="34" charset="0"/>
                </a:rPr>
                <a:t>M5: En</a:t>
              </a:r>
              <a:r>
                <a:rPr lang="en-US" sz="800">
                  <a:latin typeface="Arial" panose="020B0604020202020204" pitchFamily="34" charset="0"/>
                  <a:cs typeface="Arial" panose="020B0604020202020204" pitchFamily="34" charset="0"/>
                </a:rPr>
                <a:t>V</a:t>
              </a:r>
              <a:r>
                <a:rPr sz="800">
                  <a:latin typeface="Arial" panose="020B0604020202020204" pitchFamily="34" charset="0"/>
                  <a:cs typeface="Arial" panose="020B0604020202020204" pitchFamily="34" charset="0"/>
                </a:rPr>
                <a:t>ision</a:t>
              </a:r>
              <a:endParaRPr lang="en-GB" sz="800">
                <a:latin typeface="Arial" panose="020B0604020202020204" pitchFamily="34" charset="0"/>
                <a:cs typeface="Arial" panose="020B0604020202020204" pitchFamily="34" charset="0"/>
              </a:endParaRPr>
            </a:p>
            <a:p>
              <a:pPr algn="ctr" defTabSz="412739">
                <a:defRPr sz="600" b="1">
                  <a:latin typeface="+mj-lt"/>
                  <a:ea typeface="+mj-ea"/>
                  <a:cs typeface="+mj-cs"/>
                  <a:sym typeface="Helvetica"/>
                </a:defRPr>
              </a:pPr>
              <a:r>
                <a:rPr lang="en-GB" sz="800">
                  <a:latin typeface="Arial" panose="020B0604020202020204" pitchFamily="34" charset="0"/>
                  <a:cs typeface="Arial" panose="020B0604020202020204" pitchFamily="34" charset="0"/>
                </a:rPr>
                <a:t>[early 2030s]</a:t>
              </a:r>
              <a:endParaRPr sz="800">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FB4AAB29-0F90-8AF3-6F8E-93F36DD9CDD0}"/>
              </a:ext>
            </a:extLst>
          </p:cNvPr>
          <p:cNvSpPr txBox="1"/>
          <p:nvPr/>
        </p:nvSpPr>
        <p:spPr>
          <a:xfrm>
            <a:off x="7476196" y="2711547"/>
            <a:ext cx="745717" cy="338554"/>
          </a:xfrm>
          <a:prstGeom prst="rect">
            <a:avLst/>
          </a:prstGeom>
          <a:noFill/>
        </p:spPr>
        <p:txBody>
          <a:bodyPr wrap="none" rtlCol="0">
            <a:spAutoFit/>
          </a:bodyPr>
          <a:lstStyle/>
          <a:p>
            <a:pPr algn="ctr"/>
            <a:r>
              <a:rPr lang="en-GB" sz="800" b="1">
                <a:latin typeface="Arial" panose="020B0604020202020204" pitchFamily="34" charset="0"/>
                <a:cs typeface="Arial" panose="020B0604020202020204" pitchFamily="34" charset="0"/>
              </a:rPr>
              <a:t>L3: LISA</a:t>
            </a:r>
          </a:p>
          <a:p>
            <a:pPr algn="ctr"/>
            <a:r>
              <a:rPr lang="en-GB" sz="800" b="1">
                <a:latin typeface="Arial" panose="020B0604020202020204" pitchFamily="34" charset="0"/>
                <a:cs typeface="Arial" panose="020B0604020202020204" pitchFamily="34" charset="0"/>
              </a:rPr>
              <a:t>[Mid 2030s]</a:t>
            </a:r>
          </a:p>
        </p:txBody>
      </p:sp>
      <p:sp>
        <p:nvSpPr>
          <p:cNvPr id="5" name="TextBox 4">
            <a:extLst>
              <a:ext uri="{FF2B5EF4-FFF2-40B4-BE49-F238E27FC236}">
                <a16:creationId xmlns:a16="http://schemas.microsoft.com/office/drawing/2014/main" id="{4639D7AC-400C-D47A-D288-8D98C527EA67}"/>
              </a:ext>
            </a:extLst>
          </p:cNvPr>
          <p:cNvSpPr txBox="1"/>
          <p:nvPr/>
        </p:nvSpPr>
        <p:spPr>
          <a:xfrm>
            <a:off x="10404319" y="3858535"/>
            <a:ext cx="926857" cy="338554"/>
          </a:xfrm>
          <a:prstGeom prst="rect">
            <a:avLst/>
          </a:prstGeom>
          <a:noFill/>
        </p:spPr>
        <p:txBody>
          <a:bodyPr wrap="none" rtlCol="0">
            <a:spAutoFit/>
          </a:bodyPr>
          <a:lstStyle/>
          <a:p>
            <a:r>
              <a:rPr lang="en-GB" sz="800" b="1">
                <a:latin typeface="Arial" panose="020B0604020202020204" pitchFamily="34" charset="0"/>
                <a:cs typeface="Arial" panose="020B0604020202020204" pitchFamily="34" charset="0"/>
              </a:rPr>
              <a:t>L2: NewAthena</a:t>
            </a:r>
          </a:p>
          <a:p>
            <a:pPr algn="ctr"/>
            <a:r>
              <a:rPr lang="en-GB" sz="800" b="1">
                <a:latin typeface="Arial" panose="020B0604020202020204" pitchFamily="34" charset="0"/>
                <a:cs typeface="Arial" panose="020B0604020202020204" pitchFamily="34" charset="0"/>
              </a:rPr>
              <a:t>[Mid 2030s]</a:t>
            </a:r>
          </a:p>
        </p:txBody>
      </p:sp>
      <p:sp>
        <p:nvSpPr>
          <p:cNvPr id="2" name="TextBox 1">
            <a:extLst>
              <a:ext uri="{FF2B5EF4-FFF2-40B4-BE49-F238E27FC236}">
                <a16:creationId xmlns:a16="http://schemas.microsoft.com/office/drawing/2014/main" id="{9CB9D658-4986-24E4-AF1E-EDEB79682AD6}"/>
              </a:ext>
            </a:extLst>
          </p:cNvPr>
          <p:cNvSpPr txBox="1"/>
          <p:nvPr/>
        </p:nvSpPr>
        <p:spPr>
          <a:xfrm>
            <a:off x="7805007" y="1960653"/>
            <a:ext cx="1050544" cy="523220"/>
          </a:xfrm>
          <a:prstGeom prst="rect">
            <a:avLst/>
          </a:prstGeom>
          <a:noFill/>
        </p:spPr>
        <p:txBody>
          <a:bodyPr wrap="none" rtlCol="0">
            <a:spAutoFit/>
          </a:bodyPr>
          <a:lstStyle/>
          <a:p>
            <a:pPr algn="ctr"/>
            <a:r>
              <a:rPr lang="en-GB" sz="1400"/>
              <a:t>Adopted </a:t>
            </a:r>
          </a:p>
          <a:p>
            <a:pPr algn="ctr"/>
            <a:r>
              <a:rPr lang="en-GB" sz="1400"/>
              <a:t>Nov 2023</a:t>
            </a:r>
          </a:p>
        </p:txBody>
      </p:sp>
      <p:sp>
        <p:nvSpPr>
          <p:cNvPr id="6" name="TextBox 5">
            <a:extLst>
              <a:ext uri="{FF2B5EF4-FFF2-40B4-BE49-F238E27FC236}">
                <a16:creationId xmlns:a16="http://schemas.microsoft.com/office/drawing/2014/main" id="{FEDEA5E9-2AE0-A547-76F1-A47AC44F83DA}"/>
              </a:ext>
            </a:extLst>
          </p:cNvPr>
          <p:cNvSpPr txBox="1"/>
          <p:nvPr/>
        </p:nvSpPr>
        <p:spPr>
          <a:xfrm>
            <a:off x="10262396" y="4564575"/>
            <a:ext cx="1050544" cy="523220"/>
          </a:xfrm>
          <a:prstGeom prst="rect">
            <a:avLst/>
          </a:prstGeom>
          <a:noFill/>
        </p:spPr>
        <p:txBody>
          <a:bodyPr wrap="none" rtlCol="0">
            <a:spAutoFit/>
          </a:bodyPr>
          <a:lstStyle/>
          <a:p>
            <a:pPr algn="ctr"/>
            <a:r>
              <a:rPr lang="en-GB" sz="1400"/>
              <a:t>Adopted </a:t>
            </a:r>
          </a:p>
          <a:p>
            <a:pPr algn="ctr"/>
            <a:r>
              <a:rPr lang="en-GB" sz="1400"/>
              <a:t>Nov 2023</a:t>
            </a:r>
          </a:p>
        </p:txBody>
      </p:sp>
      <p:sp>
        <p:nvSpPr>
          <p:cNvPr id="7" name="TextBox 6">
            <a:extLst>
              <a:ext uri="{FF2B5EF4-FFF2-40B4-BE49-F238E27FC236}">
                <a16:creationId xmlns:a16="http://schemas.microsoft.com/office/drawing/2014/main" id="{99BD3F58-0438-CF39-D63A-AE4B48253674}"/>
              </a:ext>
            </a:extLst>
          </p:cNvPr>
          <p:cNvSpPr txBox="1"/>
          <p:nvPr/>
        </p:nvSpPr>
        <p:spPr>
          <a:xfrm>
            <a:off x="2880216" y="721227"/>
            <a:ext cx="1305165" cy="523220"/>
          </a:xfrm>
          <a:prstGeom prst="rect">
            <a:avLst/>
          </a:prstGeom>
          <a:noFill/>
        </p:spPr>
        <p:txBody>
          <a:bodyPr wrap="none" rtlCol="0">
            <a:spAutoFit/>
          </a:bodyPr>
          <a:lstStyle/>
          <a:p>
            <a:pPr algn="ctr"/>
            <a:r>
              <a:rPr lang="en-GB" sz="1400"/>
              <a:t>Launched </a:t>
            </a:r>
          </a:p>
          <a:p>
            <a:pPr algn="ctr"/>
            <a:r>
              <a:rPr lang="en-GB" sz="1400"/>
              <a:t>14 Apr 2023</a:t>
            </a:r>
          </a:p>
        </p:txBody>
      </p:sp>
      <p:sp>
        <p:nvSpPr>
          <p:cNvPr id="8" name="TextBox 7">
            <a:extLst>
              <a:ext uri="{FF2B5EF4-FFF2-40B4-BE49-F238E27FC236}">
                <a16:creationId xmlns:a16="http://schemas.microsoft.com/office/drawing/2014/main" id="{D00ADC8F-970F-ED4E-A5E5-BEEE6375104E}"/>
              </a:ext>
            </a:extLst>
          </p:cNvPr>
          <p:cNvSpPr txBox="1"/>
          <p:nvPr/>
        </p:nvSpPr>
        <p:spPr>
          <a:xfrm>
            <a:off x="10180512" y="2457051"/>
            <a:ext cx="1023037" cy="523220"/>
          </a:xfrm>
          <a:prstGeom prst="rect">
            <a:avLst/>
          </a:prstGeom>
          <a:noFill/>
        </p:spPr>
        <p:txBody>
          <a:bodyPr wrap="none" rtlCol="0">
            <a:spAutoFit/>
          </a:bodyPr>
          <a:lstStyle/>
          <a:p>
            <a:pPr algn="ctr"/>
            <a:r>
              <a:rPr lang="en-GB" sz="1400"/>
              <a:t>Endorsed</a:t>
            </a:r>
          </a:p>
          <a:p>
            <a:pPr algn="ctr"/>
            <a:r>
              <a:rPr lang="en-GB" sz="1400"/>
              <a:t>Nov2023</a:t>
            </a:r>
          </a:p>
        </p:txBody>
      </p:sp>
    </p:spTree>
    <p:extLst>
      <p:ext uri="{BB962C8B-B14F-4D97-AF65-F5344CB8AC3E}">
        <p14:creationId xmlns:p14="http://schemas.microsoft.com/office/powerpoint/2010/main" val="27478855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Science Technology Development Plan (TDP)</a:t>
            </a:r>
          </a:p>
        </p:txBody>
      </p:sp>
      <p:sp>
        <p:nvSpPr>
          <p:cNvPr id="3" name="Content Placeholder 2"/>
          <p:cNvSpPr>
            <a:spLocks noGrp="1"/>
          </p:cNvSpPr>
          <p:nvPr>
            <p:ph idx="1"/>
          </p:nvPr>
        </p:nvSpPr>
        <p:spPr>
          <a:xfrm>
            <a:off x="247069" y="737376"/>
            <a:ext cx="11826133" cy="5097600"/>
          </a:xfrm>
        </p:spPr>
        <p:txBody>
          <a:bodyPr/>
          <a:lstStyle/>
          <a:p>
            <a:r>
              <a:rPr lang="en-GB" sz="2000" b="1">
                <a:solidFill>
                  <a:srgbClr val="FFFF00"/>
                </a:solidFill>
                <a:latin typeface="Verdana" charset="0"/>
              </a:rPr>
              <a:t>Developing technology maturity </a:t>
            </a:r>
            <a:r>
              <a:rPr lang="en-GB" sz="2000">
                <a:solidFill>
                  <a:srgbClr val="FFFF00"/>
                </a:solidFill>
                <a:latin typeface="Verdana" charset="0"/>
              </a:rPr>
              <a:t>for Science missions for mission implementation</a:t>
            </a:r>
          </a:p>
          <a:p>
            <a:endParaRPr lang="en-US" sz="1067" b="1">
              <a:solidFill>
                <a:srgbClr val="FFFF00"/>
              </a:solidFill>
            </a:endParaRPr>
          </a:p>
          <a:p>
            <a:r>
              <a:rPr lang="en-US" sz="2000" b="1">
                <a:solidFill>
                  <a:srgbClr val="FFFF00"/>
                </a:solidFill>
              </a:rPr>
              <a:t>Technical excellence required: </a:t>
            </a:r>
            <a:r>
              <a:rPr lang="en-US" sz="2000">
                <a:solidFill>
                  <a:srgbClr val="FFFF00"/>
                </a:solidFill>
              </a:rPr>
              <a:t>European industry developing technology with significant commercial impact  </a:t>
            </a:r>
          </a:p>
          <a:p>
            <a:endParaRPr lang="en-GB" sz="1067" b="1">
              <a:solidFill>
                <a:srgbClr val="FFFF00"/>
              </a:solidFill>
            </a:endParaRPr>
          </a:p>
          <a:p>
            <a:r>
              <a:rPr lang="en-GB" sz="2000" b="1">
                <a:solidFill>
                  <a:srgbClr val="FFFF00"/>
                </a:solidFill>
              </a:rPr>
              <a:t>Technology Development Plan </a:t>
            </a:r>
            <a:r>
              <a:rPr lang="en-GB" sz="2000">
                <a:solidFill>
                  <a:srgbClr val="FFFF00"/>
                </a:solidFill>
              </a:rPr>
              <a:t>elaborated regularly following established procedures, employing the TECNET process</a:t>
            </a:r>
          </a:p>
          <a:p>
            <a:endParaRPr lang="en-GB" sz="1067">
              <a:solidFill>
                <a:srgbClr val="FFFF00"/>
              </a:solidFill>
            </a:endParaRPr>
          </a:p>
          <a:p>
            <a:r>
              <a:rPr lang="en-GB" sz="2000">
                <a:solidFill>
                  <a:srgbClr val="FFFF00"/>
                </a:solidFill>
              </a:rPr>
              <a:t>D/SCI is combining in its TECNETs (mostly April/September) </a:t>
            </a:r>
          </a:p>
          <a:p>
            <a:r>
              <a:rPr lang="en-GB" sz="2000">
                <a:solidFill>
                  <a:srgbClr val="FFFF00"/>
                </a:solidFill>
              </a:rPr>
              <a:t>the decision on </a:t>
            </a:r>
            <a:r>
              <a:rPr lang="en-GB" sz="2000" b="1">
                <a:solidFill>
                  <a:srgbClr val="FFFF00"/>
                </a:solidFill>
              </a:rPr>
              <a:t>CTP </a:t>
            </a:r>
            <a:r>
              <a:rPr lang="en-GB" sz="2000">
                <a:solidFill>
                  <a:srgbClr val="FFFF00"/>
                </a:solidFill>
              </a:rPr>
              <a:t>(~20M€/y) </a:t>
            </a:r>
            <a:r>
              <a:rPr lang="en-GB" sz="2000" b="1" u="sng">
                <a:solidFill>
                  <a:srgbClr val="FFFF00"/>
                </a:solidFill>
              </a:rPr>
              <a:t>and</a:t>
            </a:r>
            <a:r>
              <a:rPr lang="en-GB" sz="2000" b="1">
                <a:solidFill>
                  <a:srgbClr val="FFFF00"/>
                </a:solidFill>
              </a:rPr>
              <a:t> TDE </a:t>
            </a:r>
            <a:r>
              <a:rPr lang="en-GB" sz="2000">
                <a:solidFill>
                  <a:srgbClr val="FFFF00"/>
                </a:solidFill>
              </a:rPr>
              <a:t>(~6M€/y) funded TDAs.</a:t>
            </a:r>
          </a:p>
          <a:p>
            <a:endParaRPr lang="en-GB" sz="1067">
              <a:solidFill>
                <a:srgbClr val="FFFF00"/>
              </a:solidFill>
            </a:endParaRPr>
          </a:p>
          <a:p>
            <a:r>
              <a:rPr lang="en-GB" sz="2000">
                <a:solidFill>
                  <a:srgbClr val="FFFF00"/>
                </a:solidFill>
              </a:rPr>
              <a:t>A single Technology Plan (updated once or twice per year) is produced, which covers all activities (CTP&amp;TDE) relevant for </a:t>
            </a:r>
            <a:r>
              <a:rPr lang="en-GB" sz="2000" b="1">
                <a:solidFill>
                  <a:srgbClr val="FFFF00"/>
                </a:solidFill>
              </a:rPr>
              <a:t>SCI future mission preparations</a:t>
            </a:r>
            <a:r>
              <a:rPr lang="en-GB" sz="2000">
                <a:solidFill>
                  <a:srgbClr val="FFFF00"/>
                </a:solidFill>
              </a:rPr>
              <a:t>.</a:t>
            </a:r>
          </a:p>
          <a:p>
            <a:endParaRPr lang="en-GB" sz="1067">
              <a:solidFill>
                <a:srgbClr val="FFFF00"/>
              </a:solidFill>
            </a:endParaRPr>
          </a:p>
          <a:p>
            <a:endParaRPr lang="en-GB" sz="2000">
              <a:solidFill>
                <a:srgbClr val="FFFF00"/>
              </a:solidFill>
            </a:endParaRPr>
          </a:p>
        </p:txBody>
      </p:sp>
      <p:sp>
        <p:nvSpPr>
          <p:cNvPr id="4" name="TextBox 3">
            <a:extLst>
              <a:ext uri="{FF2B5EF4-FFF2-40B4-BE49-F238E27FC236}">
                <a16:creationId xmlns:a16="http://schemas.microsoft.com/office/drawing/2014/main" id="{07A40BF9-C771-C0CA-F554-FB5F4B393677}"/>
              </a:ext>
            </a:extLst>
          </p:cNvPr>
          <p:cNvSpPr txBox="1"/>
          <p:nvPr/>
        </p:nvSpPr>
        <p:spPr>
          <a:xfrm>
            <a:off x="7438121" y="5326050"/>
            <a:ext cx="3333648" cy="794574"/>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lnSpc>
                <a:spcPct val="105000"/>
              </a:lnSpc>
              <a:spcAft>
                <a:spcPts val="681"/>
              </a:spcAft>
            </a:pPr>
            <a:r>
              <a:rPr lang="en-GB" sz="1200">
                <a:solidFill>
                  <a:schemeClr val="bg1"/>
                </a:solidFill>
                <a:latin typeface="Verdana" charset="0"/>
              </a:rPr>
              <a:t>Science Technology Work Plans, once approved by IPC, are made public</a:t>
            </a:r>
            <a:r>
              <a:rPr lang="en-US" sz="1200">
                <a:solidFill>
                  <a:schemeClr val="bg1"/>
                </a:solidFill>
                <a:latin typeface="Verdana" charset="0"/>
                <a:ea typeface="ＭＳ Ｐゴシック" charset="0"/>
              </a:rPr>
              <a:t> (Google: "ESA Science Technology Plan”)</a:t>
            </a:r>
            <a:endParaRPr lang="en-GB" sz="1200">
              <a:solidFill>
                <a:schemeClr val="bg1"/>
              </a:solidFill>
              <a:latin typeface="Verdana" charset="0"/>
              <a:ea typeface="ＭＳ Ｐゴシック" charset="0"/>
            </a:endParaRPr>
          </a:p>
        </p:txBody>
      </p:sp>
    </p:spTree>
    <p:extLst>
      <p:ext uri="{BB962C8B-B14F-4D97-AF65-F5344CB8AC3E}">
        <p14:creationId xmlns:p14="http://schemas.microsoft.com/office/powerpoint/2010/main" val="3138220329"/>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9330923B-8557-418D-B6D0-2539E05C9992}"/>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0DBC44A8-7EC4-4182-BF87-7936273255B5}"/>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5728CBC8-CAA7-4071-9A7F-DE59D54759B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1F39E543-2EA0-41BF-9658-26CFC9ECB450}"/>
    </a:ext>
  </a:extLst>
</a:theme>
</file>

<file path=ppt/theme/theme5.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6.xml><?xml version="1.0" encoding="utf-8"?>
<a:theme xmlns:a="http://schemas.openxmlformats.org/drawingml/2006/main" name="2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7.xml><?xml version="1.0" encoding="utf-8"?>
<a:theme xmlns:a="http://schemas.openxmlformats.org/drawingml/2006/main" name="1_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B505F0AAF8854BA7D2674B04F786C6" ma:contentTypeVersion="6" ma:contentTypeDescription="Create a new document." ma:contentTypeScope="" ma:versionID="0a9a67665d95953682270a56ef237d6d">
  <xsd:schema xmlns:xsd="http://www.w3.org/2001/XMLSchema" xmlns:xs="http://www.w3.org/2001/XMLSchema" xmlns:p="http://schemas.microsoft.com/office/2006/metadata/properties" xmlns:ns1="http://schemas.microsoft.com/sharepoint/v3" xmlns:ns2="f56811fa-b606-4f2e-bb30-f06042c05933" targetNamespace="http://schemas.microsoft.com/office/2006/metadata/properties" ma:root="true" ma:fieldsID="4a65544b1edf5d5962745fcf9921f865" ns1:_="" ns2:_="">
    <xsd:import namespace="http://schemas.microsoft.com/sharepoint/v3"/>
    <xsd:import namespace="f56811fa-b606-4f2e-bb30-f06042c05933"/>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6811fa-b606-4f2e-bb30-f06042c059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22279E-2C4C-4C93-8498-455A58D1433E}">
  <ds:schemaRefs>
    <ds:schemaRef ds:uri="http://purl.org/dc/dcmitype/"/>
    <ds:schemaRef ds:uri="http://schemas.microsoft.com/office/infopath/2007/PartnerControls"/>
    <ds:schemaRef ds:uri="f85776fd-151c-4948-8360-a41f2ead0389"/>
    <ds:schemaRef ds:uri="http://purl.org/dc/terms/"/>
    <ds:schemaRef ds:uri="http://schemas.microsoft.com/office/2006/documentManagement/types"/>
    <ds:schemaRef ds:uri="http://purl.org/dc/elements/1.1/"/>
    <ds:schemaRef ds:uri="a45af452-79d7-4692-9ede-484779a781ca"/>
    <ds:schemaRef ds:uri="http://schemas.openxmlformats.org/package/2006/metadata/core-properties"/>
    <ds:schemaRef ds:uri="http://schemas.microsoft.com/sharepoint/v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536A1EF-5412-4F7C-A095-D6260234B808}"/>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ESA_Presentation_DARK</Template>
  <TotalTime>274</TotalTime>
  <Words>1451</Words>
  <Application>Microsoft Office PowerPoint</Application>
  <PresentationFormat>Custom</PresentationFormat>
  <Paragraphs>261</Paragraphs>
  <Slides>24</Slides>
  <Notes>12</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24</vt:i4>
      </vt:variant>
    </vt:vector>
  </HeadingPairs>
  <TitlesOfParts>
    <vt:vector size="36" baseType="lpstr">
      <vt:lpstr>Arial</vt:lpstr>
      <vt:lpstr>Calibri</vt:lpstr>
      <vt:lpstr>Google Sans</vt:lpstr>
      <vt:lpstr>Verdana</vt:lpstr>
      <vt:lpstr>Wingdings</vt:lpstr>
      <vt:lpstr>ESA_Presentation_DARK</vt:lpstr>
      <vt:lpstr>ESA_Presentation_DARK_BG</vt:lpstr>
      <vt:lpstr>ESA_Presentation_CLEAR</vt:lpstr>
      <vt:lpstr>ESA_Presentation_CLEAR_BG</vt:lpstr>
      <vt:lpstr>1_ESA_Presentation_DARK</vt:lpstr>
      <vt:lpstr>2_ESA_Presentation_DARK</vt:lpstr>
      <vt:lpstr>1_ESA_Presentation_CLEAR</vt:lpstr>
      <vt:lpstr>PowerPoint Presentation</vt:lpstr>
      <vt:lpstr>PowerPoint Presentation</vt:lpstr>
      <vt:lpstr>A Highly Visible Programme: ESA Science Refereed Publications </vt:lpstr>
      <vt:lpstr>The Science Programme Elements</vt:lpstr>
      <vt:lpstr>PowerPoint Presentation</vt:lpstr>
      <vt:lpstr>PowerPoint Presentation</vt:lpstr>
      <vt:lpstr>PowerPoint Presentation</vt:lpstr>
      <vt:lpstr>ESA Science: Delivering Missions, Driving Technology</vt:lpstr>
      <vt:lpstr>The Science Technology Development Plan (TDP)</vt:lpstr>
      <vt:lpstr>Voyage 2050 Large Mission Science Themes</vt:lpstr>
      <vt:lpstr>Cassini- Huygens</vt:lpstr>
      <vt:lpstr>PowerPoint Presentation</vt:lpstr>
      <vt:lpstr>PowerPoint Presentation</vt:lpstr>
      <vt:lpstr>PowerPoint Presentation</vt:lpstr>
      <vt:lpstr>Science Motivation</vt:lpstr>
      <vt:lpstr>Science Motivation</vt:lpstr>
      <vt:lpstr>PowerPoint Presentation</vt:lpstr>
      <vt:lpstr>L4 Moons of the Giant Planets  It will be cold, dark and far far away from home</vt:lpstr>
      <vt:lpstr>L4: Establishing Technology Needs and Building Blocks</vt:lpstr>
      <vt:lpstr>L4 Technology Development Timeline</vt:lpstr>
      <vt:lpstr>L4: A Components Challenge 1  - Warm or Cold ?  </vt:lpstr>
      <vt:lpstr>L4: A Components Challenge 2 – Energy Harvesting</vt:lpstr>
      <vt:lpstr>L4: The Components Challenge 2 – Energy Harvesting</vt:lpstr>
      <vt:lpstr>PowerPoint Presentation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ESA Science Programme and PRODEX</dc:title>
  <dc:subject>ESA Science Programme and PRODEX</dc:subject>
  <dc:creator>Marcos.Bavdaz@esa.int</dc:creator>
  <cp:keywords/>
  <dc:description/>
  <cp:lastModifiedBy>Sven Wittig</cp:lastModifiedBy>
  <cp:revision>1</cp:revision>
  <cp:lastPrinted>2008-08-26T16:26:23Z</cp:lastPrinted>
  <dcterms:created xsi:type="dcterms:W3CDTF">2023-02-08T13:38:34Z</dcterms:created>
  <dcterms:modified xsi:type="dcterms:W3CDTF">2024-10-14T11:29:09Z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Thomas Voirin</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0x010100A3B505F0AAF8854BA7D2674B04F786C6</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2020-08-05T10:00:00Z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y fmtid="{D5CDD505-2E9C-101B-9397-08002B2CF9AE}" pid="42" name="Unified Compliance Policy UI Action">
    <vt:lpwstr/>
  </property>
  <property fmtid="{D5CDD505-2E9C-101B-9397-08002B2CF9AE}" pid="43" name="Unified Compliance Policy Properties">
    <vt:lpwstr/>
  </property>
  <property fmtid="{D5CDD505-2E9C-101B-9397-08002B2CF9AE}" pid="44" name="_activity">
    <vt:lpwstr/>
  </property>
</Properties>
</file>